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62" r:id="rId6"/>
    <p:sldId id="271" r:id="rId7"/>
    <p:sldId id="256" r:id="rId8"/>
    <p:sldId id="269" r:id="rId9"/>
    <p:sldId id="257" r:id="rId10"/>
    <p:sldId id="265"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0B572-C7D6-43FF-B356-5F683690DBE6}" v="21" dt="2024-04-23T13:56:11.07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showGuides="1">
      <p:cViewPr varScale="1">
        <p:scale>
          <a:sx n="111" d="100"/>
          <a:sy n="111" d="100"/>
        </p:scale>
        <p:origin x="6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Carlsen" userId="74e01c67-bd25-4f98-8783-0f9eecaaf0d4" providerId="ADAL" clId="{D390B572-C7D6-43FF-B356-5F683690DBE6}"/>
    <pc:docChg chg="undo custSel modSld">
      <pc:chgData name="Christian Carlsen" userId="74e01c67-bd25-4f98-8783-0f9eecaaf0d4" providerId="ADAL" clId="{D390B572-C7D6-43FF-B356-5F683690DBE6}" dt="2024-04-23T14:02:20.161" v="632" actId="20577"/>
      <pc:docMkLst>
        <pc:docMk/>
      </pc:docMkLst>
      <pc:sldChg chg="modSp mod">
        <pc:chgData name="Christian Carlsen" userId="74e01c67-bd25-4f98-8783-0f9eecaaf0d4" providerId="ADAL" clId="{D390B572-C7D6-43FF-B356-5F683690DBE6}" dt="2024-04-23T14:02:20.161" v="632" actId="20577"/>
        <pc:sldMkLst>
          <pc:docMk/>
          <pc:sldMk cId="1982042634" sldId="256"/>
        </pc:sldMkLst>
        <pc:spChg chg="mod">
          <ac:chgData name="Christian Carlsen" userId="74e01c67-bd25-4f98-8783-0f9eecaaf0d4" providerId="ADAL" clId="{D390B572-C7D6-43FF-B356-5F683690DBE6}" dt="2024-04-23T14:02:20.161" v="632" actId="20577"/>
          <ac:spMkLst>
            <pc:docMk/>
            <pc:sldMk cId="1982042634" sldId="256"/>
            <ac:spMk id="5" creationId="{00000000-0000-0000-0000-000000000000}"/>
          </ac:spMkLst>
        </pc:spChg>
        <pc:graphicFrameChg chg="modGraphic">
          <ac:chgData name="Christian Carlsen" userId="74e01c67-bd25-4f98-8783-0f9eecaaf0d4" providerId="ADAL" clId="{D390B572-C7D6-43FF-B356-5F683690DBE6}" dt="2024-04-23T14:00:15.148" v="554" actId="403"/>
          <ac:graphicFrameMkLst>
            <pc:docMk/>
            <pc:sldMk cId="1982042634" sldId="256"/>
            <ac:graphicFrameMk id="8" creationId="{00000000-0000-0000-0000-000000000000}"/>
          </ac:graphicFrameMkLst>
        </pc:graphicFrameChg>
        <pc:picChg chg="mod">
          <ac:chgData name="Christian Carlsen" userId="74e01c67-bd25-4f98-8783-0f9eecaaf0d4" providerId="ADAL" clId="{D390B572-C7D6-43FF-B356-5F683690DBE6}" dt="2024-04-23T14:02:17.111" v="631" actId="1076"/>
          <ac:picMkLst>
            <pc:docMk/>
            <pc:sldMk cId="1982042634" sldId="256"/>
            <ac:picMk id="10" creationId="{5A8EA9D7-CD56-9668-DBB3-3E081CDDF9CC}"/>
          </ac:picMkLst>
        </pc:picChg>
        <pc:picChg chg="mod">
          <ac:chgData name="Christian Carlsen" userId="74e01c67-bd25-4f98-8783-0f9eecaaf0d4" providerId="ADAL" clId="{D390B572-C7D6-43FF-B356-5F683690DBE6}" dt="2024-04-23T14:02:12.661" v="630" actId="1076"/>
          <ac:picMkLst>
            <pc:docMk/>
            <pc:sldMk cId="1982042634" sldId="256"/>
            <ac:picMk id="12" creationId="{9E8B38DA-C656-FCF3-75CA-10D2A4950E15}"/>
          </ac:picMkLst>
        </pc:picChg>
        <pc:picChg chg="mod">
          <ac:chgData name="Christian Carlsen" userId="74e01c67-bd25-4f98-8783-0f9eecaaf0d4" providerId="ADAL" clId="{D390B572-C7D6-43FF-B356-5F683690DBE6}" dt="2024-04-23T14:01:58.773" v="627" actId="1076"/>
          <ac:picMkLst>
            <pc:docMk/>
            <pc:sldMk cId="1982042634" sldId="256"/>
            <ac:picMk id="15" creationId="{32D8001E-63F8-5F90-FA9D-C1E308CB1FC0}"/>
          </ac:picMkLst>
        </pc:picChg>
      </pc:sldChg>
      <pc:sldChg chg="addSp modSp mod">
        <pc:chgData name="Christian Carlsen" userId="74e01c67-bd25-4f98-8783-0f9eecaaf0d4" providerId="ADAL" clId="{D390B572-C7D6-43FF-B356-5F683690DBE6}" dt="2024-04-23T13:59:29.779" v="535" actId="14100"/>
        <pc:sldMkLst>
          <pc:docMk/>
          <pc:sldMk cId="2412766354" sldId="257"/>
        </pc:sldMkLst>
        <pc:spChg chg="add mod">
          <ac:chgData name="Christian Carlsen" userId="74e01c67-bd25-4f98-8783-0f9eecaaf0d4" providerId="ADAL" clId="{D390B572-C7D6-43FF-B356-5F683690DBE6}" dt="2024-04-23T13:59:16.701" v="533" actId="20577"/>
          <ac:spMkLst>
            <pc:docMk/>
            <pc:sldMk cId="2412766354" sldId="257"/>
            <ac:spMk id="12" creationId="{EF700F6B-741C-7D13-DACA-9C9285CDBBC6}"/>
          </ac:spMkLst>
        </pc:spChg>
        <pc:graphicFrameChg chg="mod modGraphic">
          <ac:chgData name="Christian Carlsen" userId="74e01c67-bd25-4f98-8783-0f9eecaaf0d4" providerId="ADAL" clId="{D390B572-C7D6-43FF-B356-5F683690DBE6}" dt="2024-04-23T13:56:02.389" v="378" actId="21"/>
          <ac:graphicFrameMkLst>
            <pc:docMk/>
            <pc:sldMk cId="2412766354" sldId="257"/>
            <ac:graphicFrameMk id="8" creationId="{00000000-0000-0000-0000-000000000000}"/>
          </ac:graphicFrameMkLst>
        </pc:graphicFrameChg>
        <pc:picChg chg="mod">
          <ac:chgData name="Christian Carlsen" userId="74e01c67-bd25-4f98-8783-0f9eecaaf0d4" providerId="ADAL" clId="{D390B572-C7D6-43FF-B356-5F683690DBE6}" dt="2024-04-23T13:59:29.779" v="535" actId="14100"/>
          <ac:picMkLst>
            <pc:docMk/>
            <pc:sldMk cId="2412766354" sldId="257"/>
            <ac:picMk id="4" creationId="{60390716-E6CB-AAF5-D6F0-024850173D65}"/>
          </ac:picMkLst>
        </pc:picChg>
        <pc:picChg chg="mod">
          <ac:chgData name="Christian Carlsen" userId="74e01c67-bd25-4f98-8783-0f9eecaaf0d4" providerId="ADAL" clId="{D390B572-C7D6-43FF-B356-5F683690DBE6}" dt="2024-04-23T13:56:50.671" v="390" actId="1076"/>
          <ac:picMkLst>
            <pc:docMk/>
            <pc:sldMk cId="2412766354" sldId="257"/>
            <ac:picMk id="9" creationId="{FCBBB1FC-A873-3756-5AEB-05B3318879DC}"/>
          </ac:picMkLst>
        </pc:picChg>
        <pc:picChg chg="mod">
          <ac:chgData name="Christian Carlsen" userId="74e01c67-bd25-4f98-8783-0f9eecaaf0d4" providerId="ADAL" clId="{D390B572-C7D6-43FF-B356-5F683690DBE6}" dt="2024-04-23T13:51:48.051" v="10" actId="1076"/>
          <ac:picMkLst>
            <pc:docMk/>
            <pc:sldMk cId="2412766354" sldId="257"/>
            <ac:picMk id="11" creationId="{5977268E-D7A7-8767-A09F-367447820E5A}"/>
          </ac:picMkLst>
        </pc:picChg>
      </pc:sldChg>
      <pc:sldChg chg="modSp mod">
        <pc:chgData name="Christian Carlsen" userId="74e01c67-bd25-4f98-8783-0f9eecaaf0d4" providerId="ADAL" clId="{D390B572-C7D6-43FF-B356-5F683690DBE6}" dt="2024-04-23T13:51:02.065" v="6" actId="20577"/>
        <pc:sldMkLst>
          <pc:docMk/>
          <pc:sldMk cId="1865715141" sldId="264"/>
        </pc:sldMkLst>
        <pc:spChg chg="mod">
          <ac:chgData name="Christian Carlsen" userId="74e01c67-bd25-4f98-8783-0f9eecaaf0d4" providerId="ADAL" clId="{D390B572-C7D6-43FF-B356-5F683690DBE6}" dt="2024-04-23T13:51:02.065" v="6" actId="20577"/>
          <ac:spMkLst>
            <pc:docMk/>
            <pc:sldMk cId="1865715141" sldId="264"/>
            <ac:spMk id="5" creationId="{2A60442E-0FF3-15EF-1C20-DED3702FF9A1}"/>
          </ac:spMkLst>
        </pc:spChg>
      </pc:sldChg>
      <pc:sldChg chg="modSp mod">
        <pc:chgData name="Christian Carlsen" userId="74e01c67-bd25-4f98-8783-0f9eecaaf0d4" providerId="ADAL" clId="{D390B572-C7D6-43FF-B356-5F683690DBE6}" dt="2024-04-23T13:59:54.347" v="553" actId="403"/>
        <pc:sldMkLst>
          <pc:docMk/>
          <pc:sldMk cId="3302966180" sldId="269"/>
        </pc:sldMkLst>
        <pc:graphicFrameChg chg="modGraphic">
          <ac:chgData name="Christian Carlsen" userId="74e01c67-bd25-4f98-8783-0f9eecaaf0d4" providerId="ADAL" clId="{D390B572-C7D6-43FF-B356-5F683690DBE6}" dt="2024-04-23T13:59:54.347" v="553" actId="403"/>
          <ac:graphicFrameMkLst>
            <pc:docMk/>
            <pc:sldMk cId="3302966180" sldId="269"/>
            <ac:graphicFrameMk id="8"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9EE705BC-4CE4-4CAA-A3C8-F092A588568D}" type="datetimeFigureOut">
              <a:rPr lang="da-DK" smtClean="0"/>
              <a:t>23-04-2024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137358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EE705BC-4CE4-4CAA-A3C8-F092A588568D}" type="datetimeFigureOut">
              <a:rPr lang="da-DK" smtClean="0"/>
              <a:t>23-04-2024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4696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EE705BC-4CE4-4CAA-A3C8-F092A588568D}" type="datetimeFigureOut">
              <a:rPr lang="da-DK" smtClean="0"/>
              <a:t>23-04-2024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298309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EE705BC-4CE4-4CAA-A3C8-F092A588568D}" type="datetimeFigureOut">
              <a:rPr lang="da-DK" smtClean="0"/>
              <a:t>23-04-2024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274813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9EE705BC-4CE4-4CAA-A3C8-F092A588568D}" type="datetimeFigureOut">
              <a:rPr lang="da-DK" smtClean="0"/>
              <a:t>23-04-2024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313174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EE705BC-4CE4-4CAA-A3C8-F092A588568D}" type="datetimeFigureOut">
              <a:rPr lang="da-DK" smtClean="0"/>
              <a:t>23-04-2024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217552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EE705BC-4CE4-4CAA-A3C8-F092A588568D}" type="datetimeFigureOut">
              <a:rPr lang="da-DK" smtClean="0"/>
              <a:t>23-04-2024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33126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EE705BC-4CE4-4CAA-A3C8-F092A588568D}" type="datetimeFigureOut">
              <a:rPr lang="da-DK" smtClean="0"/>
              <a:t>23-04-2024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32199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EE705BC-4CE4-4CAA-A3C8-F092A588568D}" type="datetimeFigureOut">
              <a:rPr lang="da-DK" smtClean="0"/>
              <a:t>23-04-2024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426425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EE705BC-4CE4-4CAA-A3C8-F092A588568D}" type="datetimeFigureOut">
              <a:rPr lang="da-DK" smtClean="0"/>
              <a:t>23-04-2024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139261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EE705BC-4CE4-4CAA-A3C8-F092A588568D}" type="datetimeFigureOut">
              <a:rPr lang="da-DK" smtClean="0"/>
              <a:t>23-04-2024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AA0F292-291A-4DF6-A50F-E6292C25B9A2}" type="slidenum">
              <a:rPr lang="da-DK" smtClean="0"/>
              <a:t>‹#›</a:t>
            </a:fld>
            <a:endParaRPr lang="da-DK"/>
          </a:p>
        </p:txBody>
      </p:sp>
    </p:spTree>
    <p:extLst>
      <p:ext uri="{BB962C8B-B14F-4D97-AF65-F5344CB8AC3E}">
        <p14:creationId xmlns:p14="http://schemas.microsoft.com/office/powerpoint/2010/main" val="125135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705BC-4CE4-4CAA-A3C8-F092A588568D}" type="datetimeFigureOut">
              <a:rPr lang="da-DK" smtClean="0"/>
              <a:t>23-04-2024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0F292-291A-4DF6-A50F-E6292C25B9A2}" type="slidenum">
              <a:rPr lang="da-DK" smtClean="0"/>
              <a:t>‹#›</a:t>
            </a:fld>
            <a:endParaRPr lang="da-DK"/>
          </a:p>
        </p:txBody>
      </p:sp>
    </p:spTree>
    <p:extLst>
      <p:ext uri="{BB962C8B-B14F-4D97-AF65-F5344CB8AC3E}">
        <p14:creationId xmlns:p14="http://schemas.microsoft.com/office/powerpoint/2010/main" val="1132105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kvintblendex.no/caser/kaldnes-beddingen/" TargetMode="External"/><Relationship Id="rId7" Type="http://schemas.openxmlformats.org/officeDocument/2006/relationships/image" Target="../media/image11.png"/><Relationship Id="rId2" Type="http://schemas.openxmlformats.org/officeDocument/2006/relationships/hyperlink" Target="https://kvintblendex.no/caser/vollebek/"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kvintblendex.no/caser/kaldnes-beddingen/" TargetMode="External"/><Relationship Id="rId5" Type="http://schemas.openxmlformats.org/officeDocument/2006/relationships/image" Target="../media/image15.png"/><Relationship Id="rId10" Type="http://schemas.openxmlformats.org/officeDocument/2006/relationships/hyperlink" Target="https://kvintblendex.no/caser/vollebek/" TargetMode="External"/><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fischergroup.dk/"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F3413-3E1B-105E-DA6D-CEFFE4261D21}"/>
            </a:ext>
          </a:extLst>
        </p:cNvPr>
        <p:cNvGrpSpPr/>
        <p:nvPr/>
      </p:nvGrpSpPr>
      <p:grpSpPr>
        <a:xfrm>
          <a:off x="0" y="0"/>
          <a:ext cx="0" cy="0"/>
          <a:chOff x="0" y="0"/>
          <a:chExt cx="0" cy="0"/>
        </a:xfrm>
      </p:grpSpPr>
      <p:graphicFrame>
        <p:nvGraphicFramePr>
          <p:cNvPr id="8" name="Tabel 7">
            <a:extLst>
              <a:ext uri="{FF2B5EF4-FFF2-40B4-BE49-F238E27FC236}">
                <a16:creationId xmlns:a16="http://schemas.microsoft.com/office/drawing/2014/main" id="{FE2A205D-BBB4-06D6-A79F-FD492BC0E929}"/>
              </a:ext>
            </a:extLst>
          </p:cNvPr>
          <p:cNvGraphicFramePr>
            <a:graphicFrameLocks noGrp="1"/>
          </p:cNvGraphicFramePr>
          <p:nvPr>
            <p:extLst>
              <p:ext uri="{D42A27DB-BD31-4B8C-83A1-F6EECF244321}">
                <p14:modId xmlns:p14="http://schemas.microsoft.com/office/powerpoint/2010/main" val="3002048220"/>
              </p:ext>
            </p:extLst>
          </p:nvPr>
        </p:nvGraphicFramePr>
        <p:xfrm>
          <a:off x="5219698" y="0"/>
          <a:ext cx="6972301" cy="6858000"/>
        </p:xfrm>
        <a:graphic>
          <a:graphicData uri="http://schemas.openxmlformats.org/drawingml/2006/table">
            <a:tbl>
              <a:tblPr firstRow="1" bandRow="1">
                <a:tableStyleId>{5C22544A-7EE6-4342-B048-85BDC9FD1C3A}</a:tableStyleId>
              </a:tblPr>
              <a:tblGrid>
                <a:gridCol w="6972301">
                  <a:extLst>
                    <a:ext uri="{9D8B030D-6E8A-4147-A177-3AD203B41FA5}">
                      <a16:colId xmlns:a16="http://schemas.microsoft.com/office/drawing/2014/main" val="20000"/>
                    </a:ext>
                  </a:extLst>
                </a:gridCol>
              </a:tblGrid>
              <a:tr h="6858000">
                <a:tc>
                  <a:txBody>
                    <a:bodyPr/>
                    <a:lstStyle/>
                    <a:p>
                      <a:endParaRPr lang="da-DK" dirty="0">
                        <a:ln>
                          <a:solidFill>
                            <a:schemeClr val="tx1"/>
                          </a:solidFill>
                        </a:ln>
                      </a:endParaRPr>
                    </a:p>
                    <a:p>
                      <a:endParaRPr lang="da-DK" dirty="0">
                        <a:ln>
                          <a:solidFill>
                            <a:schemeClr val="tx1"/>
                          </a:solidFill>
                        </a:ln>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5" name="Pladsholder til indhold 2">
            <a:extLst>
              <a:ext uri="{FF2B5EF4-FFF2-40B4-BE49-F238E27FC236}">
                <a16:creationId xmlns:a16="http://schemas.microsoft.com/office/drawing/2014/main" id="{2A60442E-0FF3-15EF-1C20-DED3702FF9A1}"/>
              </a:ext>
            </a:extLst>
          </p:cNvPr>
          <p:cNvSpPr txBox="1">
            <a:spLocks/>
          </p:cNvSpPr>
          <p:nvPr/>
        </p:nvSpPr>
        <p:spPr>
          <a:xfrm>
            <a:off x="5489979" y="1730050"/>
            <a:ext cx="6431738" cy="24487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b-NO" dirty="0">
                <a:solidFill>
                  <a:schemeClr val="bg1"/>
                </a:solidFill>
              </a:rPr>
              <a:t>Valle borettslag – </a:t>
            </a:r>
          </a:p>
          <a:p>
            <a:pPr algn="l">
              <a:lnSpc>
                <a:spcPct val="100000"/>
              </a:lnSpc>
            </a:pPr>
            <a:r>
              <a:rPr lang="nb-NO" sz="1800" dirty="0">
                <a:solidFill>
                  <a:schemeClr val="bg1"/>
                </a:solidFill>
              </a:rPr>
              <a:t>Beboerpakke: Utvendig Solskjerming med prosjektpriser</a:t>
            </a:r>
            <a:br>
              <a:rPr lang="da-DK" sz="1800" dirty="0">
                <a:solidFill>
                  <a:schemeClr val="bg1"/>
                </a:solidFill>
              </a:rPr>
            </a:br>
            <a:endParaRPr lang="da-DK" sz="1800" dirty="0">
              <a:solidFill>
                <a:schemeClr val="bg1"/>
              </a:solidFill>
            </a:endParaRPr>
          </a:p>
          <a:p>
            <a:pPr algn="l"/>
            <a:endParaRPr lang="da-DK" sz="1800" dirty="0">
              <a:solidFill>
                <a:schemeClr val="bg1"/>
              </a:solidFill>
            </a:endParaRPr>
          </a:p>
        </p:txBody>
      </p:sp>
      <p:pic>
        <p:nvPicPr>
          <p:cNvPr id="3" name="Bilde 2">
            <a:extLst>
              <a:ext uri="{FF2B5EF4-FFF2-40B4-BE49-F238E27FC236}">
                <a16:creationId xmlns:a16="http://schemas.microsoft.com/office/drawing/2014/main" id="{716B4D1B-6560-DB77-5CC6-E776B59D9E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8018" y="397076"/>
            <a:ext cx="4773850" cy="1102540"/>
          </a:xfrm>
          <a:prstGeom prst="rect">
            <a:avLst/>
          </a:prstGeom>
          <a:noFill/>
          <a:ln>
            <a:noFill/>
          </a:ln>
        </p:spPr>
      </p:pic>
      <p:sp>
        <p:nvSpPr>
          <p:cNvPr id="19" name="Pladsholder til indhold 2">
            <a:extLst>
              <a:ext uri="{FF2B5EF4-FFF2-40B4-BE49-F238E27FC236}">
                <a16:creationId xmlns:a16="http://schemas.microsoft.com/office/drawing/2014/main" id="{E64708F9-61C2-E452-C6BF-9828900397BE}"/>
              </a:ext>
            </a:extLst>
          </p:cNvPr>
          <p:cNvSpPr txBox="1">
            <a:spLocks/>
          </p:cNvSpPr>
          <p:nvPr/>
        </p:nvSpPr>
        <p:spPr>
          <a:xfrm>
            <a:off x="9750665" y="6140405"/>
            <a:ext cx="1966921"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Besøksadresse: </a:t>
            </a:r>
            <a:r>
              <a:rPr lang="nb-NO" sz="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Brynsalléen</a:t>
            </a: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 0667 Oslo post@kvintblendex.no </a:t>
            </a:r>
            <a:br>
              <a:rPr lang="nb-NO"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kvintblendex.no</a:t>
            </a: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2050" name="Picture 2">
            <a:extLst>
              <a:ext uri="{FF2B5EF4-FFF2-40B4-BE49-F238E27FC236}">
                <a16:creationId xmlns:a16="http://schemas.microsoft.com/office/drawing/2014/main" id="{1B8F9601-83BF-0672-4BE7-0E94985179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5933" y="3143916"/>
            <a:ext cx="2765784" cy="2530652"/>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E066F425-9CE1-D50A-F947-3B866EE95C88}"/>
              </a:ext>
            </a:extLst>
          </p:cNvPr>
          <p:cNvPicPr>
            <a:picLocks noChangeAspect="1"/>
          </p:cNvPicPr>
          <p:nvPr/>
        </p:nvPicPr>
        <p:blipFill>
          <a:blip r:embed="rId4"/>
          <a:stretch>
            <a:fillRect/>
          </a:stretch>
        </p:blipFill>
        <p:spPr>
          <a:xfrm>
            <a:off x="5678424" y="2654043"/>
            <a:ext cx="3200400" cy="3736090"/>
          </a:xfrm>
          <a:prstGeom prst="rect">
            <a:avLst/>
          </a:prstGeom>
        </p:spPr>
      </p:pic>
      <p:pic>
        <p:nvPicPr>
          <p:cNvPr id="9" name="Bilde 8">
            <a:extLst>
              <a:ext uri="{FF2B5EF4-FFF2-40B4-BE49-F238E27FC236}">
                <a16:creationId xmlns:a16="http://schemas.microsoft.com/office/drawing/2014/main" id="{94A475D0-CBC0-7DAF-9D10-4BEF6BB392B5}"/>
              </a:ext>
            </a:extLst>
          </p:cNvPr>
          <p:cNvPicPr>
            <a:picLocks noChangeAspect="1"/>
          </p:cNvPicPr>
          <p:nvPr/>
        </p:nvPicPr>
        <p:blipFill rotWithShape="1">
          <a:blip r:embed="rId5"/>
          <a:srcRect t="1187" b="9675"/>
          <a:stretch/>
        </p:blipFill>
        <p:spPr>
          <a:xfrm>
            <a:off x="1387" y="0"/>
            <a:ext cx="5218310" cy="6858000"/>
          </a:xfrm>
          <a:prstGeom prst="rect">
            <a:avLst/>
          </a:prstGeom>
        </p:spPr>
      </p:pic>
    </p:spTree>
    <p:extLst>
      <p:ext uri="{BB962C8B-B14F-4D97-AF65-F5344CB8AC3E}">
        <p14:creationId xmlns:p14="http://schemas.microsoft.com/office/powerpoint/2010/main" val="186571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F208-8E50-190E-FCFF-2B2BA0194CC9}"/>
            </a:ext>
          </a:extLst>
        </p:cNvPr>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4F59041F-21A2-E0AE-D238-BA4CA76C0489}"/>
              </a:ext>
            </a:extLst>
          </p:cNvPr>
          <p:cNvSpPr txBox="1">
            <a:spLocks/>
          </p:cNvSpPr>
          <p:nvPr/>
        </p:nvSpPr>
        <p:spPr>
          <a:xfrm>
            <a:off x="5026128" y="2220554"/>
            <a:ext cx="6431738" cy="2985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50000"/>
              </a:lnSpc>
            </a:pPr>
            <a:endParaRPr lang="da-DK" sz="1200" dirty="0">
              <a:solidFill>
                <a:schemeClr val="bg1"/>
              </a:solidFill>
            </a:endParaRPr>
          </a:p>
          <a:p>
            <a:pPr algn="l">
              <a:lnSpc>
                <a:spcPct val="150000"/>
              </a:lnSpc>
            </a:pPr>
            <a:endParaRPr lang="da-DK" sz="1200" dirty="0">
              <a:solidFill>
                <a:schemeClr val="bg1"/>
              </a:solidFill>
            </a:endParaRPr>
          </a:p>
          <a:p>
            <a:pPr algn="l">
              <a:lnSpc>
                <a:spcPct val="100000"/>
              </a:lnSpc>
            </a:pPr>
            <a:br>
              <a:rPr lang="da-DK" sz="1200" dirty="0">
                <a:solidFill>
                  <a:schemeClr val="bg1"/>
                </a:solidFill>
              </a:rPr>
            </a:b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3" name="Bilde 2">
            <a:extLst>
              <a:ext uri="{FF2B5EF4-FFF2-40B4-BE49-F238E27FC236}">
                <a16:creationId xmlns:a16="http://schemas.microsoft.com/office/drawing/2014/main" id="{734A2650-6830-4E72-8204-87762EFF14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8931" y="5700084"/>
            <a:ext cx="1850390" cy="427355"/>
          </a:xfrm>
          <a:prstGeom prst="rect">
            <a:avLst/>
          </a:prstGeom>
          <a:noFill/>
          <a:ln>
            <a:noFill/>
          </a:ln>
        </p:spPr>
      </p:pic>
      <p:sp>
        <p:nvSpPr>
          <p:cNvPr id="6" name="Pladsholder til indhold 2">
            <a:extLst>
              <a:ext uri="{FF2B5EF4-FFF2-40B4-BE49-F238E27FC236}">
                <a16:creationId xmlns:a16="http://schemas.microsoft.com/office/drawing/2014/main" id="{759D940A-D83B-6A22-CE7E-7B2B1590CC5F}"/>
              </a:ext>
            </a:extLst>
          </p:cNvPr>
          <p:cNvSpPr txBox="1">
            <a:spLocks/>
          </p:cNvSpPr>
          <p:nvPr/>
        </p:nvSpPr>
        <p:spPr>
          <a:xfrm>
            <a:off x="9750665" y="6140405"/>
            <a:ext cx="1966921"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Besøksadresse: </a:t>
            </a:r>
            <a:r>
              <a:rPr lang="nb-NO" sz="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Brynsalléen</a:t>
            </a: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 0667 Oslo post@kvintblendex.no </a:t>
            </a:r>
            <a:br>
              <a:rPr lang="nb-NO"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kvintblendex.no</a:t>
            </a: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sp>
        <p:nvSpPr>
          <p:cNvPr id="9" name="Pladsholder til indhold 2">
            <a:extLst>
              <a:ext uri="{FF2B5EF4-FFF2-40B4-BE49-F238E27FC236}">
                <a16:creationId xmlns:a16="http://schemas.microsoft.com/office/drawing/2014/main" id="{CB35A0B1-23DA-A932-AC20-9ED1D99C61DC}"/>
              </a:ext>
            </a:extLst>
          </p:cNvPr>
          <p:cNvSpPr txBox="1">
            <a:spLocks/>
          </p:cNvSpPr>
          <p:nvPr/>
        </p:nvSpPr>
        <p:spPr>
          <a:xfrm>
            <a:off x="9305599" y="5036306"/>
            <a:ext cx="1200150"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1000" i="1" dirty="0" err="1">
                <a:solidFill>
                  <a:schemeClr val="bg1"/>
                </a:solidFill>
              </a:rPr>
              <a:t>Illustrasjonsbilder</a:t>
            </a:r>
            <a:endParaRPr lang="da-DK" sz="1000" i="1" dirty="0">
              <a:solidFill>
                <a:schemeClr val="bg1"/>
              </a:solidFill>
            </a:endParaRP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sp>
        <p:nvSpPr>
          <p:cNvPr id="2" name="TekstSylinder 1">
            <a:extLst>
              <a:ext uri="{FF2B5EF4-FFF2-40B4-BE49-F238E27FC236}">
                <a16:creationId xmlns:a16="http://schemas.microsoft.com/office/drawing/2014/main" id="{FD510608-084E-736A-1B97-96ED681AADB3}"/>
              </a:ext>
            </a:extLst>
          </p:cNvPr>
          <p:cNvSpPr txBox="1"/>
          <p:nvPr/>
        </p:nvSpPr>
        <p:spPr>
          <a:xfrm>
            <a:off x="469036" y="943281"/>
            <a:ext cx="3691483" cy="1092607"/>
          </a:xfrm>
          <a:prstGeom prst="rect">
            <a:avLst/>
          </a:prstGeom>
          <a:noFill/>
          <a:ln>
            <a:solidFill>
              <a:schemeClr val="accent1"/>
            </a:solidFill>
          </a:ln>
        </p:spPr>
        <p:txBody>
          <a:bodyPr wrap="square" rtlCol="0">
            <a:spAutoFit/>
          </a:bodyPr>
          <a:lstStyle/>
          <a:p>
            <a:pPr>
              <a:spcAft>
                <a:spcPts val="600"/>
              </a:spcAft>
            </a:pPr>
            <a:r>
              <a:rPr lang="nb-NO"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Balkongfront:</a:t>
            </a:r>
          </a:p>
          <a:p>
            <a:pPr>
              <a:spcAft>
                <a:spcPts val="600"/>
              </a:spcAft>
            </a:pPr>
            <a:r>
              <a:rPr lang="nb-NO"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Blendex</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motorisert utvendig Screen Type: </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125Zip </a:t>
            </a:r>
          </a:p>
          <a:p>
            <a:pPr>
              <a:spcAft>
                <a:spcPts val="600"/>
              </a:spcAft>
            </a:pPr>
            <a:r>
              <a:rPr lang="nb-NO"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Leveres med </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IO motor,  5 m kabel og avstandsstykker</a:t>
            </a:r>
          </a:p>
          <a:p>
            <a:pPr>
              <a:spcAft>
                <a:spcPts val="600"/>
              </a:spcAft>
            </a:pP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Tilbud: 1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stk</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pr. balkong: 19 045,-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inkl</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mva</a:t>
            </a:r>
            <a:endParaRPr lang="nb-NO"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F5A83434-F679-F22F-6718-86F1B68B5B00}"/>
              </a:ext>
            </a:extLst>
          </p:cNvPr>
          <p:cNvSpPr txBox="1"/>
          <p:nvPr/>
        </p:nvSpPr>
        <p:spPr>
          <a:xfrm>
            <a:off x="469036" y="2374292"/>
            <a:ext cx="3691483" cy="1092607"/>
          </a:xfrm>
          <a:prstGeom prst="rect">
            <a:avLst/>
          </a:prstGeom>
          <a:noFill/>
          <a:ln>
            <a:solidFill>
              <a:schemeClr val="accent1"/>
            </a:solidFill>
          </a:ln>
        </p:spPr>
        <p:txBody>
          <a:bodyPr wrap="square" rtlCol="0">
            <a:spAutoFit/>
          </a:bodyPr>
          <a:lstStyle/>
          <a:p>
            <a:pPr>
              <a:spcAft>
                <a:spcPts val="600"/>
              </a:spcAft>
            </a:pPr>
            <a:r>
              <a:rPr lang="nb-NO"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Balkong gavl(er):</a:t>
            </a:r>
          </a:p>
          <a:p>
            <a:pPr>
              <a:spcAft>
                <a:spcPts val="600"/>
              </a:spcAft>
            </a:pPr>
            <a:r>
              <a:rPr lang="nb-NO"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Blendex</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motorisert utvendig Screen Type: </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125Zip </a:t>
            </a:r>
          </a:p>
          <a:p>
            <a:pPr>
              <a:spcAft>
                <a:spcPts val="600"/>
              </a:spcAft>
            </a:pPr>
            <a:r>
              <a:rPr lang="nb-NO"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Leveres med </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IO motor,  5 m kabel og avstandsstykker</a:t>
            </a:r>
          </a:p>
          <a:p>
            <a:pPr>
              <a:spcAft>
                <a:spcPts val="600"/>
              </a:spcAft>
            </a:pP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Tilbud: Pr.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stk</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12 720,- inkl.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mva</a:t>
            </a:r>
            <a:endParaRPr lang="nb-NO"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Sylinder 6">
            <a:extLst>
              <a:ext uri="{FF2B5EF4-FFF2-40B4-BE49-F238E27FC236}">
                <a16:creationId xmlns:a16="http://schemas.microsoft.com/office/drawing/2014/main" id="{9FDB4E2C-97F6-E618-09E1-768F3B07BDEC}"/>
              </a:ext>
            </a:extLst>
          </p:cNvPr>
          <p:cNvSpPr txBox="1"/>
          <p:nvPr/>
        </p:nvSpPr>
        <p:spPr>
          <a:xfrm>
            <a:off x="469036" y="3666744"/>
            <a:ext cx="4084676" cy="1092607"/>
          </a:xfrm>
          <a:prstGeom prst="rect">
            <a:avLst/>
          </a:prstGeom>
          <a:noFill/>
          <a:ln>
            <a:solidFill>
              <a:schemeClr val="accent1"/>
            </a:solidFill>
          </a:ln>
        </p:spPr>
        <p:txBody>
          <a:bodyPr wrap="square" rtlCol="0">
            <a:spAutoFit/>
          </a:bodyPr>
          <a:lstStyle/>
          <a:p>
            <a:pPr>
              <a:spcAft>
                <a:spcPts val="600"/>
              </a:spcAft>
            </a:pPr>
            <a:r>
              <a:rPr lang="nb-NO"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Opsjon Balkongfront toppetasjer:</a:t>
            </a:r>
          </a:p>
          <a:p>
            <a:pPr>
              <a:spcAft>
                <a:spcPts val="600"/>
              </a:spcAft>
            </a:pPr>
            <a:r>
              <a:rPr lang="nb-NO"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Blendex</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motorisert fallarms-/Vindusmarkise </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nb-NO"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Leveres med </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IO motor, 5 m kabel og IO-ristesensor</a:t>
            </a:r>
          </a:p>
          <a:p>
            <a:pPr>
              <a:spcAft>
                <a:spcPts val="600"/>
              </a:spcAft>
            </a:pP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Tilbud Pr.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stk</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16 556,-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inkl</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mva</a:t>
            </a:r>
            <a:endParaRPr lang="nb-NO"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kstSylinder 9">
            <a:extLst>
              <a:ext uri="{FF2B5EF4-FFF2-40B4-BE49-F238E27FC236}">
                <a16:creationId xmlns:a16="http://schemas.microsoft.com/office/drawing/2014/main" id="{364214A7-A4C6-3489-56D8-E41FF54C22FF}"/>
              </a:ext>
            </a:extLst>
          </p:cNvPr>
          <p:cNvSpPr txBox="1"/>
          <p:nvPr/>
        </p:nvSpPr>
        <p:spPr>
          <a:xfrm>
            <a:off x="468670" y="5164146"/>
            <a:ext cx="3691483" cy="830997"/>
          </a:xfrm>
          <a:prstGeom prst="rect">
            <a:avLst/>
          </a:prstGeom>
          <a:noFill/>
          <a:ln>
            <a:solidFill>
              <a:schemeClr val="accent1"/>
            </a:solidFill>
          </a:ln>
        </p:spPr>
        <p:txBody>
          <a:bodyPr wrap="square" rtlCol="0">
            <a:spAutoFit/>
          </a:bodyPr>
          <a:lstStyle/>
          <a:p>
            <a:pPr>
              <a:spcAft>
                <a:spcPts val="600"/>
              </a:spcAft>
            </a:pPr>
            <a:r>
              <a:rPr lang="nb-NO"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Betjeningssystems/ Fjernkontroll:</a:t>
            </a:r>
            <a:endParaRPr lang="nb-NO"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5-kanals </a:t>
            </a:r>
            <a:r>
              <a:rPr lang="nb-NO"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Somfy</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Situo</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IO fjernkontroll </a:t>
            </a:r>
          </a:p>
          <a:p>
            <a:pPr>
              <a:spcAft>
                <a:spcPts val="600"/>
              </a:spcAft>
            </a:pP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Tilbud pr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stk</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pr.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leil</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795,-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inkl</a:t>
            </a:r>
            <a:r>
              <a:rPr lang="nb-NO" sz="12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nb-NO" sz="1200" b="1"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mva</a:t>
            </a:r>
            <a:endParaRPr lang="nb-NO"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Bilde 19" descr="Et bilde som inneholder utendørs, konstruksjon, tre, vindu&#10;&#10;Automatisk generert beskrivelse">
            <a:extLst>
              <a:ext uri="{FF2B5EF4-FFF2-40B4-BE49-F238E27FC236}">
                <a16:creationId xmlns:a16="http://schemas.microsoft.com/office/drawing/2014/main" id="{58CADB88-75D2-F44D-B68E-3EB78E29C3A6}"/>
              </a:ext>
            </a:extLst>
          </p:cNvPr>
          <p:cNvPicPr>
            <a:picLocks noChangeAspect="1"/>
          </p:cNvPicPr>
          <p:nvPr/>
        </p:nvPicPr>
        <p:blipFill rotWithShape="1">
          <a:blip r:embed="rId3">
            <a:extLst>
              <a:ext uri="{28A0092B-C50C-407E-A947-70E740481C1C}">
                <a14:useLocalDpi xmlns:a14="http://schemas.microsoft.com/office/drawing/2010/main" val="0"/>
              </a:ext>
            </a:extLst>
          </a:blip>
          <a:srcRect l="8635" t="20160" r="20025" b="6680"/>
          <a:stretch/>
        </p:blipFill>
        <p:spPr>
          <a:xfrm>
            <a:off x="5248656" y="308468"/>
            <a:ext cx="3975314" cy="2975685"/>
          </a:xfrm>
          <a:prstGeom prst="rect">
            <a:avLst/>
          </a:prstGeom>
        </p:spPr>
      </p:pic>
      <p:sp>
        <p:nvSpPr>
          <p:cNvPr id="21" name="TekstSylinder 20">
            <a:extLst>
              <a:ext uri="{FF2B5EF4-FFF2-40B4-BE49-F238E27FC236}">
                <a16:creationId xmlns:a16="http://schemas.microsoft.com/office/drawing/2014/main" id="{54359FA3-27CC-3F8E-4BE6-020D91252EE6}"/>
              </a:ext>
            </a:extLst>
          </p:cNvPr>
          <p:cNvSpPr txBox="1"/>
          <p:nvPr/>
        </p:nvSpPr>
        <p:spPr>
          <a:xfrm>
            <a:off x="468670" y="317073"/>
            <a:ext cx="3975314" cy="400110"/>
          </a:xfrm>
          <a:prstGeom prst="rect">
            <a:avLst/>
          </a:prstGeom>
          <a:noFill/>
          <a:ln>
            <a:solidFill>
              <a:schemeClr val="accent1"/>
            </a:solidFill>
          </a:ln>
        </p:spPr>
        <p:txBody>
          <a:bodyPr wrap="square" rtlCol="0">
            <a:spAutoFit/>
          </a:bodyPr>
          <a:lstStyle/>
          <a:p>
            <a:pPr>
              <a:spcAft>
                <a:spcPts val="600"/>
              </a:spcAft>
            </a:pPr>
            <a:r>
              <a:rPr lang="nb-NO" sz="20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Tilvalg Beboere</a:t>
            </a:r>
            <a:r>
              <a:rPr lang="nb-NO"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b-NO"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ferdig montert *)</a:t>
            </a:r>
            <a:endParaRPr lang="nb-NO" sz="1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kstSylinder 21">
            <a:extLst>
              <a:ext uri="{FF2B5EF4-FFF2-40B4-BE49-F238E27FC236}">
                <a16:creationId xmlns:a16="http://schemas.microsoft.com/office/drawing/2014/main" id="{4B12F517-60D4-2944-AAD4-4C9ACD078638}"/>
              </a:ext>
            </a:extLst>
          </p:cNvPr>
          <p:cNvSpPr txBox="1"/>
          <p:nvPr/>
        </p:nvSpPr>
        <p:spPr>
          <a:xfrm>
            <a:off x="640080" y="6340666"/>
            <a:ext cx="3328416" cy="261610"/>
          </a:xfrm>
          <a:prstGeom prst="rect">
            <a:avLst/>
          </a:prstGeom>
          <a:noFill/>
        </p:spPr>
        <p:txBody>
          <a:bodyPr wrap="square" rtlCol="0">
            <a:spAutoFit/>
          </a:bodyPr>
          <a:lstStyle/>
          <a:p>
            <a:r>
              <a:rPr lang="nb-NO" sz="1100" dirty="0">
                <a:solidFill>
                  <a:schemeClr val="bg1"/>
                </a:solidFill>
              </a:rPr>
              <a:t>* Eksklusiv El-arbeider</a:t>
            </a:r>
          </a:p>
        </p:txBody>
      </p:sp>
      <p:pic>
        <p:nvPicPr>
          <p:cNvPr id="23" name="Bilde 22">
            <a:extLst>
              <a:ext uri="{FF2B5EF4-FFF2-40B4-BE49-F238E27FC236}">
                <a16:creationId xmlns:a16="http://schemas.microsoft.com/office/drawing/2014/main" id="{75C55AD1-3A01-1B30-7730-C2D287F1E7BA}"/>
              </a:ext>
            </a:extLst>
          </p:cNvPr>
          <p:cNvPicPr>
            <a:picLocks noChangeAspect="1"/>
          </p:cNvPicPr>
          <p:nvPr/>
        </p:nvPicPr>
        <p:blipFill>
          <a:blip r:embed="rId4"/>
          <a:stretch>
            <a:fillRect/>
          </a:stretch>
        </p:blipFill>
        <p:spPr>
          <a:xfrm>
            <a:off x="5154933" y="3429000"/>
            <a:ext cx="3946069" cy="3225152"/>
          </a:xfrm>
          <a:prstGeom prst="rect">
            <a:avLst/>
          </a:prstGeom>
        </p:spPr>
      </p:pic>
      <p:pic>
        <p:nvPicPr>
          <p:cNvPr id="26" name="Bilde 25" descr="Et bilde som inneholder person, mann, innendørs, vindu&#10;&#10;Automatisk generert beskrivelse">
            <a:extLst>
              <a:ext uri="{FF2B5EF4-FFF2-40B4-BE49-F238E27FC236}">
                <a16:creationId xmlns:a16="http://schemas.microsoft.com/office/drawing/2014/main" id="{ED2D92F5-964B-9336-96DA-0A7325AAA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177" y="2561362"/>
            <a:ext cx="4454994" cy="2432761"/>
          </a:xfrm>
          <a:prstGeom prst="rect">
            <a:avLst/>
          </a:prstGeom>
        </p:spPr>
      </p:pic>
    </p:spTree>
    <p:extLst>
      <p:ext uri="{BB962C8B-B14F-4D97-AF65-F5344CB8AC3E}">
        <p14:creationId xmlns:p14="http://schemas.microsoft.com/office/powerpoint/2010/main" val="338931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0C96626-7CD5-4440-80F6-D352C9F12F4E}"/>
              </a:ext>
            </a:extLst>
          </p:cNvPr>
          <p:cNvSpPr/>
          <p:nvPr/>
        </p:nvSpPr>
        <p:spPr>
          <a:xfrm>
            <a:off x="0" y="-7951"/>
            <a:ext cx="12240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dirty="0"/>
          </a:p>
        </p:txBody>
      </p:sp>
      <p:cxnSp>
        <p:nvCxnSpPr>
          <p:cNvPr id="7" name="Lige forbindelse 6">
            <a:extLst>
              <a:ext uri="{FF2B5EF4-FFF2-40B4-BE49-F238E27FC236}">
                <a16:creationId xmlns:a16="http://schemas.microsoft.com/office/drawing/2014/main" id="{C69B91DD-F684-B1F6-F253-CD2E1011C91A}"/>
              </a:ext>
            </a:extLst>
          </p:cNvPr>
          <p:cNvCxnSpPr>
            <a:cxnSpLocks/>
          </p:cNvCxnSpPr>
          <p:nvPr/>
        </p:nvCxnSpPr>
        <p:spPr>
          <a:xfrm>
            <a:off x="246205" y="989669"/>
            <a:ext cx="11700000" cy="0"/>
          </a:xfrm>
          <a:prstGeom prst="line">
            <a:avLst/>
          </a:prstGeom>
          <a:ln w="127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0D345A98-FEC7-9605-0E82-8EC35FADEEC4}"/>
              </a:ext>
            </a:extLst>
          </p:cNvPr>
          <p:cNvSpPr txBox="1"/>
          <p:nvPr/>
        </p:nvSpPr>
        <p:spPr>
          <a:xfrm>
            <a:off x="159814" y="989669"/>
            <a:ext cx="11785981" cy="861774"/>
          </a:xfrm>
          <a:prstGeom prst="rect">
            <a:avLst/>
          </a:prstGeom>
          <a:noFill/>
        </p:spPr>
        <p:txBody>
          <a:bodyPr wrap="square" rtlCol="0">
            <a:spAutoFit/>
          </a:bodyPr>
          <a:lstStyle/>
          <a:p>
            <a:r>
              <a:rPr lang="da-DK" sz="5000" dirty="0">
                <a:solidFill>
                  <a:schemeClr val="bg1"/>
                </a:solidFill>
                <a:latin typeface="Swis721 Lt BT" panose="020B0403020202020204" pitchFamily="34" charset="0"/>
              </a:rPr>
              <a:t>Zip </a:t>
            </a:r>
            <a:r>
              <a:rPr lang="da-DK" sz="5000" dirty="0" err="1">
                <a:solidFill>
                  <a:schemeClr val="bg1"/>
                </a:solidFill>
                <a:latin typeface="Swis721 Lt BT" panose="020B0403020202020204" pitchFamily="34" charset="0"/>
              </a:rPr>
              <a:t>Screens</a:t>
            </a:r>
            <a:endParaRPr lang="da-DK" sz="5000" dirty="0">
              <a:solidFill>
                <a:schemeClr val="bg1"/>
              </a:solidFill>
              <a:latin typeface="Swis721 Lt BT" panose="020B0403020202020204" pitchFamily="34" charset="0"/>
            </a:endParaRPr>
          </a:p>
        </p:txBody>
      </p:sp>
      <p:cxnSp>
        <p:nvCxnSpPr>
          <p:cNvPr id="17" name="Lige forbindelse 16">
            <a:extLst>
              <a:ext uri="{FF2B5EF4-FFF2-40B4-BE49-F238E27FC236}">
                <a16:creationId xmlns:a16="http://schemas.microsoft.com/office/drawing/2014/main" id="{5BABC370-C6B4-21E5-EB0A-A2FA20E603F1}"/>
              </a:ext>
            </a:extLst>
          </p:cNvPr>
          <p:cNvCxnSpPr>
            <a:cxnSpLocks/>
          </p:cNvCxnSpPr>
          <p:nvPr/>
        </p:nvCxnSpPr>
        <p:spPr>
          <a:xfrm>
            <a:off x="246205" y="1972927"/>
            <a:ext cx="3600000" cy="0"/>
          </a:xfrm>
          <a:prstGeom prst="line">
            <a:avLst/>
          </a:prstGeom>
          <a:ln w="127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kstfelt 17">
            <a:extLst>
              <a:ext uri="{FF2B5EF4-FFF2-40B4-BE49-F238E27FC236}">
                <a16:creationId xmlns:a16="http://schemas.microsoft.com/office/drawing/2014/main" id="{F24CDEDB-1C9E-2263-9FE1-AA08A180E307}"/>
              </a:ext>
            </a:extLst>
          </p:cNvPr>
          <p:cNvSpPr txBox="1"/>
          <p:nvPr/>
        </p:nvSpPr>
        <p:spPr>
          <a:xfrm>
            <a:off x="152988" y="2162341"/>
            <a:ext cx="5336177" cy="3048207"/>
          </a:xfrm>
          <a:prstGeom prst="rect">
            <a:avLst/>
          </a:prstGeom>
          <a:noFill/>
        </p:spPr>
        <p:txBody>
          <a:bodyPr wrap="square" rtlCol="0">
            <a:spAutoFit/>
          </a:bodyPr>
          <a:lstStyle/>
          <a:p>
            <a:pPr lvl="0">
              <a:lnSpc>
                <a:spcPct val="200000"/>
              </a:lnSpc>
            </a:pPr>
            <a:r>
              <a:rPr lang="da-DK" sz="1400" dirty="0">
                <a:solidFill>
                  <a:schemeClr val="bg1"/>
                </a:solidFill>
                <a:latin typeface="Swis721 Lt BT" panose="020B0403020202020204" pitchFamily="34" charset="0"/>
              </a:rPr>
              <a:t>Effektiv i alle solhøyder og fasaderetninger</a:t>
            </a:r>
          </a:p>
          <a:p>
            <a:pPr lvl="0">
              <a:lnSpc>
                <a:spcPct val="200000"/>
              </a:lnSpc>
            </a:pPr>
            <a:r>
              <a:rPr lang="da-DK" sz="1400" dirty="0">
                <a:solidFill>
                  <a:schemeClr val="bg1"/>
                </a:solidFill>
                <a:latin typeface="Swis721 Lt BT" panose="020B0403020202020204" pitchFamily="34" charset="0"/>
              </a:rPr>
              <a:t>Reduserer energibehovet effektivt</a:t>
            </a:r>
          </a:p>
          <a:p>
            <a:pPr lvl="0">
              <a:lnSpc>
                <a:spcPct val="200000"/>
              </a:lnSpc>
            </a:pPr>
            <a:r>
              <a:rPr lang="nb-NO" sz="1400" dirty="0">
                <a:solidFill>
                  <a:schemeClr val="bg1"/>
                </a:solidFill>
                <a:latin typeface="Swis721 Lt BT" panose="020B0403020202020204" pitchFamily="34" charset="0"/>
              </a:rPr>
              <a:t>Diskret på fasaden – tar minimalt med plass
Skreddersydde løsning 
God visuell kontakt med omgivelsene – Utsyn men ikke innsyn</a:t>
            </a:r>
          </a:p>
          <a:p>
            <a:pPr lvl="0">
              <a:lnSpc>
                <a:spcPct val="200000"/>
              </a:lnSpc>
            </a:pPr>
            <a:r>
              <a:rPr lang="nb-NO" sz="1400" dirty="0">
                <a:solidFill>
                  <a:schemeClr val="bg1"/>
                </a:solidFill>
                <a:latin typeface="Swis721 Lt BT" panose="020B0403020202020204" pitchFamily="34" charset="0"/>
              </a:rPr>
              <a:t>Tåler bruk i kraftig vind, opp til 20 </a:t>
            </a:r>
            <a:r>
              <a:rPr lang="nb-NO" sz="1400" dirty="0" err="1">
                <a:solidFill>
                  <a:schemeClr val="bg1"/>
                </a:solidFill>
                <a:latin typeface="Swis721 Lt BT" panose="020B0403020202020204" pitchFamily="34" charset="0"/>
              </a:rPr>
              <a:t>m/s</a:t>
            </a:r>
            <a:endParaRPr lang="nb-NO" sz="1400" dirty="0">
              <a:solidFill>
                <a:schemeClr val="bg1"/>
              </a:solidFill>
              <a:latin typeface="Swis721 Lt BT" panose="020B0403020202020204" pitchFamily="34" charset="0"/>
            </a:endParaRPr>
          </a:p>
          <a:p>
            <a:pPr lvl="0">
              <a:lnSpc>
                <a:spcPct val="200000"/>
              </a:lnSpc>
            </a:pPr>
            <a:r>
              <a:rPr lang="nb-NO" sz="1400" dirty="0">
                <a:solidFill>
                  <a:schemeClr val="bg1"/>
                </a:solidFill>
                <a:latin typeface="Swis721 Lt BT" panose="020B0403020202020204" pitchFamily="34" charset="0"/>
              </a:rPr>
              <a:t>Lang levetid og minimalt vedlikehold</a:t>
            </a:r>
          </a:p>
        </p:txBody>
      </p:sp>
      <p:pic>
        <p:nvPicPr>
          <p:cNvPr id="5" name="Billede 4" descr="Et billede, der indeholder sky, vindue, bygning, kunst&#10;&#10;Automatisk genereret beskrivelse">
            <a:extLst>
              <a:ext uri="{FF2B5EF4-FFF2-40B4-BE49-F238E27FC236}">
                <a16:creationId xmlns:a16="http://schemas.microsoft.com/office/drawing/2014/main" id="{8C141A6E-33CD-BE84-97D3-D34A430D4229}"/>
              </a:ext>
            </a:extLst>
          </p:cNvPr>
          <p:cNvPicPr>
            <a:picLocks/>
          </p:cNvPicPr>
          <p:nvPr/>
        </p:nvPicPr>
        <p:blipFill rotWithShape="1">
          <a:blip r:embed="rId2" cstate="print">
            <a:extLst>
              <a:ext uri="{28A0092B-C50C-407E-A947-70E740481C1C}">
                <a14:useLocalDpi xmlns:a14="http://schemas.microsoft.com/office/drawing/2010/main" val="0"/>
              </a:ext>
            </a:extLst>
          </a:blip>
          <a:srcRect t="52723"/>
          <a:stretch/>
        </p:blipFill>
        <p:spPr>
          <a:xfrm>
            <a:off x="5489165" y="1827692"/>
            <a:ext cx="6015800" cy="4184335"/>
          </a:xfrm>
          <a:prstGeom prst="rect">
            <a:avLst/>
          </a:prstGeom>
        </p:spPr>
      </p:pic>
    </p:spTree>
    <p:extLst>
      <p:ext uri="{BB962C8B-B14F-4D97-AF65-F5344CB8AC3E}">
        <p14:creationId xmlns:p14="http://schemas.microsoft.com/office/powerpoint/2010/main" val="261562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p:cNvGraphicFramePr>
            <a:graphicFrameLocks noGrp="1"/>
          </p:cNvGraphicFramePr>
          <p:nvPr>
            <p:extLst>
              <p:ext uri="{D42A27DB-BD31-4B8C-83A1-F6EECF244321}">
                <p14:modId xmlns:p14="http://schemas.microsoft.com/office/powerpoint/2010/main" val="3889983744"/>
              </p:ext>
            </p:extLst>
          </p:nvPr>
        </p:nvGraphicFramePr>
        <p:xfrm>
          <a:off x="4818888" y="0"/>
          <a:ext cx="7373111" cy="6858000"/>
        </p:xfrm>
        <a:graphic>
          <a:graphicData uri="http://schemas.openxmlformats.org/drawingml/2006/table">
            <a:tbl>
              <a:tblPr firstRow="1" bandRow="1">
                <a:tableStyleId>{5C22544A-7EE6-4342-B048-85BDC9FD1C3A}</a:tableStyleId>
              </a:tblPr>
              <a:tblGrid>
                <a:gridCol w="7373111">
                  <a:extLst>
                    <a:ext uri="{9D8B030D-6E8A-4147-A177-3AD203B41FA5}">
                      <a16:colId xmlns:a16="http://schemas.microsoft.com/office/drawing/2014/main" val="20000"/>
                    </a:ext>
                  </a:extLst>
                </a:gridCol>
              </a:tblGrid>
              <a:tr h="6858000">
                <a:tc>
                  <a:txBody>
                    <a:bodyPr/>
                    <a:lstStyle/>
                    <a:p>
                      <a:endParaRPr lang="da-DK" dirty="0">
                        <a:ln>
                          <a:solidFill>
                            <a:schemeClr val="tx1"/>
                          </a:solidFill>
                        </a:ln>
                      </a:endParaRPr>
                    </a:p>
                    <a:p>
                      <a:r>
                        <a:rPr lang="da-DK" sz="2000" b="1" dirty="0">
                          <a:ln>
                            <a:solidFill>
                              <a:schemeClr val="tx1"/>
                            </a:solidFill>
                          </a:ln>
                        </a:rPr>
                        <a:t>Solavskjerming – utvendig – ZIP screens</a:t>
                      </a:r>
                    </a:p>
                    <a:p>
                      <a:endParaRPr lang="da-DK" dirty="0">
                        <a:ln>
                          <a:solidFill>
                            <a:schemeClr val="tx1"/>
                          </a:solidFill>
                        </a:ln>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5" name="Pladsholder til indhold 2"/>
          <p:cNvSpPr txBox="1">
            <a:spLocks/>
          </p:cNvSpPr>
          <p:nvPr/>
        </p:nvSpPr>
        <p:spPr>
          <a:xfrm>
            <a:off x="4904993" y="664581"/>
            <a:ext cx="6754327" cy="6133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1600" dirty="0">
                <a:solidFill>
                  <a:schemeClr val="bg1"/>
                </a:solidFill>
              </a:rPr>
              <a:t>Valgfrit; kun front, 1 eller 2 gavl</a:t>
            </a: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r>
              <a:rPr lang="da-DK" sz="1200" dirty="0" err="1">
                <a:solidFill>
                  <a:schemeClr val="bg1"/>
                </a:solidFill>
              </a:rPr>
              <a:t>Dukfarge</a:t>
            </a:r>
            <a:r>
              <a:rPr lang="da-DK" sz="1200" dirty="0">
                <a:solidFill>
                  <a:schemeClr val="bg1"/>
                </a:solidFill>
              </a:rPr>
              <a:t>: 160022 (sort/grå)		         </a:t>
            </a:r>
            <a:r>
              <a:rPr lang="da-DK" sz="1200" dirty="0" err="1">
                <a:solidFill>
                  <a:schemeClr val="bg1"/>
                </a:solidFill>
              </a:rPr>
              <a:t>Fjernkontroll</a:t>
            </a:r>
            <a:endParaRPr lang="da-DK" sz="1200" dirty="0">
              <a:solidFill>
                <a:schemeClr val="bg1"/>
              </a:solidFill>
            </a:endParaRPr>
          </a:p>
          <a:p>
            <a:pPr algn="l">
              <a:lnSpc>
                <a:spcPct val="150000"/>
              </a:lnSpc>
            </a:pPr>
            <a:endParaRPr lang="da-DK" sz="1200" dirty="0">
              <a:solidFill>
                <a:schemeClr val="bg1"/>
              </a:solidFill>
            </a:endParaRPr>
          </a:p>
          <a:p>
            <a:pPr algn="l">
              <a:lnSpc>
                <a:spcPct val="15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r>
              <a:rPr lang="da-DK" sz="1200" dirty="0">
                <a:solidFill>
                  <a:schemeClr val="bg1"/>
                </a:solidFill>
              </a:rPr>
              <a:t>Profiler leveres i RAL 1013 (</a:t>
            </a:r>
            <a:r>
              <a:rPr lang="da-DK" sz="1200" dirty="0" err="1">
                <a:solidFill>
                  <a:schemeClr val="bg1"/>
                </a:solidFill>
              </a:rPr>
              <a:t>Oyster</a:t>
            </a:r>
            <a:r>
              <a:rPr lang="da-DK" sz="1200" dirty="0">
                <a:solidFill>
                  <a:schemeClr val="bg1"/>
                </a:solidFill>
              </a:rPr>
              <a:t> </a:t>
            </a:r>
            <a:r>
              <a:rPr lang="da-DK" sz="1200" dirty="0" err="1">
                <a:solidFill>
                  <a:schemeClr val="bg1"/>
                </a:solidFill>
              </a:rPr>
              <a:t>white</a:t>
            </a:r>
            <a:r>
              <a:rPr lang="da-DK" sz="1200" dirty="0">
                <a:solidFill>
                  <a:schemeClr val="bg1"/>
                </a:solidFill>
              </a:rPr>
              <a:t>).</a:t>
            </a:r>
          </a:p>
          <a:p>
            <a:pPr algn="l">
              <a:lnSpc>
                <a:spcPct val="100000"/>
              </a:lnSpc>
            </a:pPr>
            <a:endParaRPr lang="da-DK" sz="1200" dirty="0">
              <a:solidFill>
                <a:schemeClr val="bg1"/>
              </a:solidFill>
            </a:endParaRPr>
          </a:p>
          <a:p>
            <a:pPr algn="l">
              <a:lnSpc>
                <a:spcPct val="100000"/>
              </a:lnSpc>
            </a:pPr>
            <a:r>
              <a:rPr lang="da-DK" sz="1200" dirty="0" err="1">
                <a:solidFill>
                  <a:schemeClr val="bg1"/>
                </a:solidFill>
              </a:rPr>
              <a:t>Referanseprosjekter</a:t>
            </a:r>
            <a:r>
              <a:rPr lang="da-DK" sz="1200" dirty="0">
                <a:solidFill>
                  <a:schemeClr val="bg1"/>
                </a:solidFill>
              </a:rPr>
              <a:t> finnes også på hjemmesiden vår:</a:t>
            </a:r>
            <a:br>
              <a:rPr lang="da-DK" sz="1200" dirty="0">
                <a:solidFill>
                  <a:schemeClr val="bg1"/>
                </a:solidFill>
              </a:rPr>
            </a:br>
            <a:r>
              <a:rPr lang="da-DK" sz="1200" dirty="0">
                <a:solidFill>
                  <a:schemeClr val="bg1"/>
                </a:solidFill>
                <a:hlinkClick r:id="rId2"/>
              </a:rPr>
              <a:t>https://kvintblendex.no/caser/vollebek/</a:t>
            </a:r>
            <a:br>
              <a:rPr lang="da-DK" sz="1200" dirty="0">
                <a:solidFill>
                  <a:schemeClr val="bg1"/>
                </a:solidFill>
              </a:rPr>
            </a:br>
            <a:r>
              <a:rPr lang="da-DK" sz="1200" dirty="0">
                <a:solidFill>
                  <a:schemeClr val="bg1"/>
                </a:solidFill>
                <a:hlinkClick r:id="rId3"/>
              </a:rPr>
              <a:t>https://kvintblendex.no/caser/kaldnes-beddingen/</a:t>
            </a:r>
            <a:endParaRPr lang="da-DK" sz="1200" dirty="0">
              <a:solidFill>
                <a:schemeClr val="bg1"/>
              </a:solidFill>
            </a:endParaRPr>
          </a:p>
          <a:p>
            <a:pPr algn="l">
              <a:lnSpc>
                <a:spcPct val="100000"/>
              </a:lnSpc>
            </a:pPr>
            <a:endParaRPr lang="da-DK" sz="1000" dirty="0">
              <a:solidFill>
                <a:schemeClr val="bg1"/>
              </a:solidFill>
            </a:endParaRP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200" dirty="0">
              <a:solidFill>
                <a:schemeClr val="bg1"/>
              </a:solidFill>
            </a:endParaRP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3" name="Bilde 2">
            <a:extLst>
              <a:ext uri="{FF2B5EF4-FFF2-40B4-BE49-F238E27FC236}">
                <a16:creationId xmlns:a16="http://schemas.microsoft.com/office/drawing/2014/main" id="{54BFCF6B-A69C-C79C-AADC-E2E8B2DB39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8931" y="5700084"/>
            <a:ext cx="1850390" cy="427355"/>
          </a:xfrm>
          <a:prstGeom prst="rect">
            <a:avLst/>
          </a:prstGeom>
          <a:noFill/>
          <a:ln>
            <a:noFill/>
          </a:ln>
        </p:spPr>
      </p:pic>
      <p:sp>
        <p:nvSpPr>
          <p:cNvPr id="21" name="Pladsholder til indhold 2">
            <a:extLst>
              <a:ext uri="{FF2B5EF4-FFF2-40B4-BE49-F238E27FC236}">
                <a16:creationId xmlns:a16="http://schemas.microsoft.com/office/drawing/2014/main" id="{AF3D5B01-18D8-8DCA-7E46-17E9C44ADBD0}"/>
              </a:ext>
            </a:extLst>
          </p:cNvPr>
          <p:cNvSpPr txBox="1">
            <a:spLocks/>
          </p:cNvSpPr>
          <p:nvPr/>
        </p:nvSpPr>
        <p:spPr>
          <a:xfrm>
            <a:off x="2458224" y="106219"/>
            <a:ext cx="1200150"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1000" i="1" dirty="0">
                <a:solidFill>
                  <a:schemeClr val="bg1"/>
                </a:solidFill>
              </a:rPr>
              <a:t>Illustrasjonsbilde – farger avviker</a:t>
            </a: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7" name="Bilde 6" descr="Et bilde som inneholder vindu, innendørs, dør, bygning&#10;&#10;Automatisk generert beskrivelse">
            <a:extLst>
              <a:ext uri="{FF2B5EF4-FFF2-40B4-BE49-F238E27FC236}">
                <a16:creationId xmlns:a16="http://schemas.microsoft.com/office/drawing/2014/main" id="{A2976006-C7D9-1483-2836-3EFD44169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931" y="1058525"/>
            <a:ext cx="2163247" cy="2884329"/>
          </a:xfrm>
          <a:prstGeom prst="rect">
            <a:avLst/>
          </a:prstGeom>
        </p:spPr>
      </p:pic>
      <p:sp>
        <p:nvSpPr>
          <p:cNvPr id="13" name="Pladsholder til indhold 2">
            <a:extLst>
              <a:ext uri="{FF2B5EF4-FFF2-40B4-BE49-F238E27FC236}">
                <a16:creationId xmlns:a16="http://schemas.microsoft.com/office/drawing/2014/main" id="{BAF5F445-D48B-FE27-8938-A16CC047658F}"/>
              </a:ext>
            </a:extLst>
          </p:cNvPr>
          <p:cNvSpPr txBox="1">
            <a:spLocks/>
          </p:cNvSpPr>
          <p:nvPr/>
        </p:nvSpPr>
        <p:spPr>
          <a:xfrm>
            <a:off x="9943210" y="4065481"/>
            <a:ext cx="1894688"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1000" i="1" dirty="0" err="1">
                <a:solidFill>
                  <a:schemeClr val="bg1"/>
                </a:solidFill>
              </a:rPr>
              <a:t>Duken</a:t>
            </a:r>
            <a:r>
              <a:rPr lang="da-DK" sz="1000" i="1" dirty="0">
                <a:solidFill>
                  <a:schemeClr val="bg1"/>
                </a:solidFill>
              </a:rPr>
              <a:t> vil holde </a:t>
            </a:r>
            <a:r>
              <a:rPr lang="da-DK" sz="1000" i="1" dirty="0" err="1">
                <a:solidFill>
                  <a:schemeClr val="bg1"/>
                </a:solidFill>
              </a:rPr>
              <a:t>mye</a:t>
            </a:r>
            <a:r>
              <a:rPr lang="da-DK" sz="1000" i="1" dirty="0">
                <a:solidFill>
                  <a:schemeClr val="bg1"/>
                </a:solidFill>
              </a:rPr>
              <a:t> av varmen </a:t>
            </a:r>
            <a:r>
              <a:rPr lang="da-DK" sz="1000" i="1" dirty="0" err="1">
                <a:solidFill>
                  <a:schemeClr val="bg1"/>
                </a:solidFill>
              </a:rPr>
              <a:t>ute</a:t>
            </a:r>
            <a:r>
              <a:rPr lang="da-DK" sz="1000" i="1" dirty="0">
                <a:solidFill>
                  <a:schemeClr val="bg1"/>
                </a:solidFill>
              </a:rPr>
              <a:t> og </a:t>
            </a:r>
            <a:r>
              <a:rPr lang="da-DK" sz="1000" i="1" dirty="0" err="1">
                <a:solidFill>
                  <a:schemeClr val="bg1"/>
                </a:solidFill>
              </a:rPr>
              <a:t>dempe</a:t>
            </a:r>
            <a:r>
              <a:rPr lang="da-DK" sz="1000" i="1" dirty="0">
                <a:solidFill>
                  <a:schemeClr val="bg1"/>
                </a:solidFill>
              </a:rPr>
              <a:t> sollyset </a:t>
            </a:r>
            <a:r>
              <a:rPr lang="da-DK" sz="1000" i="1" dirty="0" err="1">
                <a:solidFill>
                  <a:schemeClr val="bg1"/>
                </a:solidFill>
              </a:rPr>
              <a:t>inn</a:t>
            </a:r>
            <a:r>
              <a:rPr lang="da-DK" sz="1000" i="1" dirty="0">
                <a:solidFill>
                  <a:schemeClr val="bg1"/>
                </a:solidFill>
              </a:rPr>
              <a:t>.</a:t>
            </a: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12" name="Bilde 11">
            <a:extLst>
              <a:ext uri="{FF2B5EF4-FFF2-40B4-BE49-F238E27FC236}">
                <a16:creationId xmlns:a16="http://schemas.microsoft.com/office/drawing/2014/main" id="{9E8B38DA-C656-FCF3-75CA-10D2A4950E15}"/>
              </a:ext>
            </a:extLst>
          </p:cNvPr>
          <p:cNvPicPr>
            <a:picLocks noChangeAspect="1"/>
          </p:cNvPicPr>
          <p:nvPr/>
        </p:nvPicPr>
        <p:blipFill rotWithShape="1">
          <a:blip r:embed="rId6"/>
          <a:srcRect l="2529" b="2026"/>
          <a:stretch/>
        </p:blipFill>
        <p:spPr>
          <a:xfrm>
            <a:off x="5033728" y="1058525"/>
            <a:ext cx="2458055" cy="2384402"/>
          </a:xfrm>
          <a:prstGeom prst="rect">
            <a:avLst/>
          </a:prstGeom>
        </p:spPr>
      </p:pic>
      <p:sp>
        <p:nvSpPr>
          <p:cNvPr id="6" name="Pladsholder til indhold 2">
            <a:extLst>
              <a:ext uri="{FF2B5EF4-FFF2-40B4-BE49-F238E27FC236}">
                <a16:creationId xmlns:a16="http://schemas.microsoft.com/office/drawing/2014/main" id="{26C3F604-D2B4-60DC-BA2C-7283FD8E21D6}"/>
              </a:ext>
            </a:extLst>
          </p:cNvPr>
          <p:cNvSpPr txBox="1">
            <a:spLocks/>
          </p:cNvSpPr>
          <p:nvPr/>
        </p:nvSpPr>
        <p:spPr>
          <a:xfrm>
            <a:off x="9750665" y="6140405"/>
            <a:ext cx="1966921"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Besøksadresse: </a:t>
            </a:r>
            <a:r>
              <a:rPr lang="nb-NO" sz="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Brynsalléen</a:t>
            </a: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 0667 Oslo post@kvintblendex.no </a:t>
            </a:r>
            <a:br>
              <a:rPr lang="nb-NO"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kvintblendex.no</a:t>
            </a: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10" name="Bilde 9">
            <a:extLst>
              <a:ext uri="{FF2B5EF4-FFF2-40B4-BE49-F238E27FC236}">
                <a16:creationId xmlns:a16="http://schemas.microsoft.com/office/drawing/2014/main" id="{5A8EA9D7-CD56-9668-DBB3-3E081CDDF9CC}"/>
              </a:ext>
            </a:extLst>
          </p:cNvPr>
          <p:cNvPicPr>
            <a:picLocks noChangeAspect="1"/>
          </p:cNvPicPr>
          <p:nvPr/>
        </p:nvPicPr>
        <p:blipFill>
          <a:blip r:embed="rId7"/>
          <a:stretch>
            <a:fillRect/>
          </a:stretch>
        </p:blipFill>
        <p:spPr>
          <a:xfrm>
            <a:off x="5289732" y="4061959"/>
            <a:ext cx="1151063" cy="1088504"/>
          </a:xfrm>
          <a:prstGeom prst="rect">
            <a:avLst/>
          </a:prstGeom>
        </p:spPr>
      </p:pic>
      <p:pic>
        <p:nvPicPr>
          <p:cNvPr id="15" name="Bilde 14" descr="Et bilde som inneholder Elektronisk anordning, duppeditt, elektronikk, fjernkontroll&#10;&#10;Automatisk generert beskrivelse">
            <a:extLst>
              <a:ext uri="{FF2B5EF4-FFF2-40B4-BE49-F238E27FC236}">
                <a16:creationId xmlns:a16="http://schemas.microsoft.com/office/drawing/2014/main" id="{32D8001E-63F8-5F90-FA9D-C1E308CB1F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234" y="1543863"/>
            <a:ext cx="1413853" cy="1885137"/>
          </a:xfrm>
          <a:prstGeom prst="rect">
            <a:avLst/>
          </a:prstGeom>
        </p:spPr>
      </p:pic>
      <p:pic>
        <p:nvPicPr>
          <p:cNvPr id="9" name="Bilde 8">
            <a:extLst>
              <a:ext uri="{FF2B5EF4-FFF2-40B4-BE49-F238E27FC236}">
                <a16:creationId xmlns:a16="http://schemas.microsoft.com/office/drawing/2014/main" id="{2916AD4F-E657-5601-F725-5E854D11D5C1}"/>
              </a:ext>
            </a:extLst>
          </p:cNvPr>
          <p:cNvPicPr>
            <a:picLocks noChangeAspect="1"/>
          </p:cNvPicPr>
          <p:nvPr/>
        </p:nvPicPr>
        <p:blipFill rotWithShape="1">
          <a:blip r:embed="rId9"/>
          <a:srcRect r="8562" b="7635"/>
          <a:stretch/>
        </p:blipFill>
        <p:spPr>
          <a:xfrm>
            <a:off x="-64009" y="0"/>
            <a:ext cx="4882897" cy="6858000"/>
          </a:xfrm>
          <a:prstGeom prst="rect">
            <a:avLst/>
          </a:prstGeom>
        </p:spPr>
      </p:pic>
    </p:spTree>
    <p:extLst>
      <p:ext uri="{BB962C8B-B14F-4D97-AF65-F5344CB8AC3E}">
        <p14:creationId xmlns:p14="http://schemas.microsoft.com/office/powerpoint/2010/main" val="198204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6D9ECA0-84E5-792C-F1A2-D9CE419F0DF2}"/>
              </a:ext>
            </a:extLst>
          </p:cNvPr>
          <p:cNvPicPr>
            <a:picLocks noChangeAspect="1"/>
          </p:cNvPicPr>
          <p:nvPr/>
        </p:nvPicPr>
        <p:blipFill rotWithShape="1">
          <a:blip r:embed="rId2"/>
          <a:srcRect t="2076" r="3600" b="3166"/>
          <a:stretch/>
        </p:blipFill>
        <p:spPr>
          <a:xfrm>
            <a:off x="0" y="0"/>
            <a:ext cx="3847273" cy="4846781"/>
          </a:xfrm>
          <a:prstGeom prst="rect">
            <a:avLst/>
          </a:prstGeom>
        </p:spPr>
      </p:pic>
      <p:graphicFrame>
        <p:nvGraphicFramePr>
          <p:cNvPr id="8" name="Tabel 7"/>
          <p:cNvGraphicFramePr>
            <a:graphicFrameLocks noGrp="1"/>
          </p:cNvGraphicFramePr>
          <p:nvPr>
            <p:extLst>
              <p:ext uri="{D42A27DB-BD31-4B8C-83A1-F6EECF244321}">
                <p14:modId xmlns:p14="http://schemas.microsoft.com/office/powerpoint/2010/main" val="1184480869"/>
              </p:ext>
            </p:extLst>
          </p:nvPr>
        </p:nvGraphicFramePr>
        <p:xfrm>
          <a:off x="5219698" y="0"/>
          <a:ext cx="6972301" cy="6858000"/>
        </p:xfrm>
        <a:graphic>
          <a:graphicData uri="http://schemas.openxmlformats.org/drawingml/2006/table">
            <a:tbl>
              <a:tblPr firstRow="1" bandRow="1">
                <a:tableStyleId>{5C22544A-7EE6-4342-B048-85BDC9FD1C3A}</a:tableStyleId>
              </a:tblPr>
              <a:tblGrid>
                <a:gridCol w="6972301">
                  <a:extLst>
                    <a:ext uri="{9D8B030D-6E8A-4147-A177-3AD203B41FA5}">
                      <a16:colId xmlns:a16="http://schemas.microsoft.com/office/drawing/2014/main" val="20000"/>
                    </a:ext>
                  </a:extLst>
                </a:gridCol>
              </a:tblGrid>
              <a:tr h="6858000">
                <a:tc>
                  <a:txBody>
                    <a:bodyPr/>
                    <a:lstStyle/>
                    <a:p>
                      <a:r>
                        <a:rPr lang="da-DK" sz="2000" b="1" dirty="0" err="1">
                          <a:ln>
                            <a:solidFill>
                              <a:schemeClr val="tx1"/>
                            </a:solidFill>
                          </a:ln>
                        </a:rPr>
                        <a:t>Opsjon</a:t>
                      </a:r>
                      <a:r>
                        <a:rPr lang="da-DK" sz="2000" b="1" dirty="0">
                          <a:ln>
                            <a:solidFill>
                              <a:schemeClr val="tx1"/>
                            </a:solidFill>
                          </a:ln>
                        </a:rPr>
                        <a:t> </a:t>
                      </a:r>
                      <a:r>
                        <a:rPr lang="da-DK" sz="2000" b="1" dirty="0" err="1">
                          <a:ln>
                            <a:solidFill>
                              <a:schemeClr val="tx1"/>
                            </a:solidFill>
                          </a:ln>
                        </a:rPr>
                        <a:t>toppertasjer</a:t>
                      </a:r>
                      <a:r>
                        <a:rPr lang="da-DK" sz="2000" b="1" dirty="0">
                          <a:ln>
                            <a:solidFill>
                              <a:schemeClr val="tx1"/>
                            </a:solidFill>
                          </a:ln>
                        </a:rPr>
                        <a:t>: </a:t>
                      </a:r>
                      <a:r>
                        <a:rPr lang="da-DK" sz="2000" b="1" dirty="0" err="1">
                          <a:ln>
                            <a:solidFill>
                              <a:schemeClr val="tx1"/>
                            </a:solidFill>
                          </a:ln>
                        </a:rPr>
                        <a:t>Fallarms</a:t>
                      </a:r>
                      <a:r>
                        <a:rPr lang="da-DK" sz="2000" b="1" dirty="0">
                          <a:ln>
                            <a:solidFill>
                              <a:schemeClr val="tx1"/>
                            </a:solidFill>
                          </a:ln>
                        </a:rPr>
                        <a:t>-/</a:t>
                      </a:r>
                      <a:r>
                        <a:rPr lang="da-DK" sz="2000" b="1" dirty="0" err="1">
                          <a:ln>
                            <a:solidFill>
                              <a:schemeClr val="tx1"/>
                            </a:solidFill>
                          </a:ln>
                        </a:rPr>
                        <a:t>Vindusmarkiser</a:t>
                      </a:r>
                      <a:endParaRPr lang="da-DK" sz="2000" b="1" dirty="0">
                        <a:ln>
                          <a:solidFill>
                            <a:schemeClr val="tx1"/>
                          </a:solidFill>
                        </a:ln>
                      </a:endParaRPr>
                    </a:p>
                    <a:p>
                      <a:endParaRPr lang="da-DK" dirty="0">
                        <a:ln>
                          <a:solidFill>
                            <a:schemeClr val="tx1"/>
                          </a:solidFill>
                        </a:ln>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5" name="Pladsholder til indhold 2"/>
          <p:cNvSpPr txBox="1">
            <a:spLocks/>
          </p:cNvSpPr>
          <p:nvPr/>
        </p:nvSpPr>
        <p:spPr>
          <a:xfrm>
            <a:off x="5398770" y="764226"/>
            <a:ext cx="6431738" cy="24487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1200" b="1" dirty="0">
                <a:solidFill>
                  <a:schemeClr val="bg1"/>
                </a:solidFill>
              </a:rPr>
              <a:t>Alle </a:t>
            </a:r>
            <a:r>
              <a:rPr lang="da-DK" sz="1200" b="1" dirty="0" err="1">
                <a:solidFill>
                  <a:schemeClr val="bg1"/>
                </a:solidFill>
              </a:rPr>
              <a:t>toppetasjer</a:t>
            </a:r>
            <a:r>
              <a:rPr lang="da-DK" sz="1200" b="1" dirty="0">
                <a:solidFill>
                  <a:schemeClr val="bg1"/>
                </a:solidFill>
              </a:rPr>
              <a:t> </a:t>
            </a:r>
            <a:r>
              <a:rPr lang="da-DK" sz="1200" dirty="0">
                <a:solidFill>
                  <a:schemeClr val="bg1"/>
                </a:solidFill>
              </a:rPr>
              <a:t>Kan </a:t>
            </a:r>
            <a:r>
              <a:rPr lang="da-DK" sz="1200" dirty="0" err="1">
                <a:solidFill>
                  <a:schemeClr val="bg1"/>
                </a:solidFill>
              </a:rPr>
              <a:t>velge</a:t>
            </a:r>
            <a:r>
              <a:rPr lang="da-DK" sz="1200" dirty="0">
                <a:solidFill>
                  <a:schemeClr val="bg1"/>
                </a:solidFill>
              </a:rPr>
              <a:t> </a:t>
            </a:r>
            <a:r>
              <a:rPr lang="da-DK" sz="1200" dirty="0" err="1">
                <a:solidFill>
                  <a:schemeClr val="bg1"/>
                </a:solidFill>
              </a:rPr>
              <a:t>Fallarms</a:t>
            </a:r>
            <a:r>
              <a:rPr lang="da-DK" sz="1200" dirty="0">
                <a:solidFill>
                  <a:schemeClr val="bg1"/>
                </a:solidFill>
              </a:rPr>
              <a:t>/</a:t>
            </a:r>
            <a:r>
              <a:rPr lang="da-DK" sz="1200" dirty="0" err="1">
                <a:solidFill>
                  <a:schemeClr val="bg1"/>
                </a:solidFill>
              </a:rPr>
              <a:t>vindusmarkise</a:t>
            </a: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r>
              <a:rPr lang="da-DK" sz="1200" dirty="0">
                <a:solidFill>
                  <a:schemeClr val="bg1"/>
                </a:solidFill>
              </a:rPr>
              <a:t>Vindusmarkise:</a:t>
            </a: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r>
              <a:rPr lang="da-DK" sz="1200" dirty="0" err="1">
                <a:solidFill>
                  <a:schemeClr val="bg1"/>
                </a:solidFill>
              </a:rPr>
              <a:t>Fjernkontroll</a:t>
            </a:r>
            <a:r>
              <a:rPr lang="da-DK" sz="1200" dirty="0">
                <a:solidFill>
                  <a:schemeClr val="bg1"/>
                </a:solidFill>
              </a:rPr>
              <a:t> - 5-kanals IO Situo:</a:t>
            </a: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r>
              <a:rPr lang="da-DK" sz="1200" dirty="0">
                <a:solidFill>
                  <a:schemeClr val="bg1"/>
                </a:solidFill>
              </a:rPr>
              <a:t>Dukfarge: 1524 (sort/grå)</a:t>
            </a:r>
          </a:p>
          <a:p>
            <a:pPr algn="l">
              <a:lnSpc>
                <a:spcPct val="150000"/>
              </a:lnSpc>
            </a:pPr>
            <a:endParaRPr lang="da-DK" sz="1200" dirty="0">
              <a:solidFill>
                <a:schemeClr val="bg1"/>
              </a:solidFill>
            </a:endParaRPr>
          </a:p>
          <a:p>
            <a:pPr algn="l">
              <a:lnSpc>
                <a:spcPct val="150000"/>
              </a:lnSpc>
            </a:pPr>
            <a:endParaRPr lang="da-DK" sz="1200" dirty="0">
              <a:solidFill>
                <a:schemeClr val="bg1"/>
              </a:solidFill>
            </a:endParaRPr>
          </a:p>
          <a:p>
            <a:pPr algn="l">
              <a:lnSpc>
                <a:spcPct val="150000"/>
              </a:lnSpc>
            </a:pPr>
            <a:br>
              <a:rPr lang="da-DK" sz="1200" dirty="0">
                <a:solidFill>
                  <a:schemeClr val="bg1"/>
                </a:solidFill>
              </a:rPr>
            </a:br>
            <a:r>
              <a:rPr lang="da-DK" sz="1200" dirty="0">
                <a:solidFill>
                  <a:schemeClr val="bg1"/>
                </a:solidFill>
              </a:rPr>
              <a:t>Profiler leveres i RAL 1013 (Oyster white).</a:t>
            </a: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3" name="Bilde 2">
            <a:extLst>
              <a:ext uri="{FF2B5EF4-FFF2-40B4-BE49-F238E27FC236}">
                <a16:creationId xmlns:a16="http://schemas.microsoft.com/office/drawing/2014/main" id="{54BFCF6B-A69C-C79C-AADC-E2E8B2DB39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8931" y="5700084"/>
            <a:ext cx="1850390" cy="427355"/>
          </a:xfrm>
          <a:prstGeom prst="rect">
            <a:avLst/>
          </a:prstGeom>
          <a:noFill/>
          <a:ln>
            <a:noFill/>
          </a:ln>
        </p:spPr>
      </p:pic>
      <p:sp>
        <p:nvSpPr>
          <p:cNvPr id="21" name="Pladsholder til indhold 2">
            <a:extLst>
              <a:ext uri="{FF2B5EF4-FFF2-40B4-BE49-F238E27FC236}">
                <a16:creationId xmlns:a16="http://schemas.microsoft.com/office/drawing/2014/main" id="{AF3D5B01-18D8-8DCA-7E46-17E9C44ADBD0}"/>
              </a:ext>
            </a:extLst>
          </p:cNvPr>
          <p:cNvSpPr txBox="1">
            <a:spLocks/>
          </p:cNvSpPr>
          <p:nvPr/>
        </p:nvSpPr>
        <p:spPr>
          <a:xfrm>
            <a:off x="0" y="6340666"/>
            <a:ext cx="1200150"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1000" i="1" dirty="0">
                <a:solidFill>
                  <a:schemeClr val="bg1"/>
                </a:solidFill>
              </a:rPr>
              <a:t>Illustrasjonsbilde – farger avviker</a:t>
            </a: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sp>
        <p:nvSpPr>
          <p:cNvPr id="6" name="Pladsholder til indhold 2">
            <a:extLst>
              <a:ext uri="{FF2B5EF4-FFF2-40B4-BE49-F238E27FC236}">
                <a16:creationId xmlns:a16="http://schemas.microsoft.com/office/drawing/2014/main" id="{26C3F604-D2B4-60DC-BA2C-7283FD8E21D6}"/>
              </a:ext>
            </a:extLst>
          </p:cNvPr>
          <p:cNvSpPr txBox="1">
            <a:spLocks/>
          </p:cNvSpPr>
          <p:nvPr/>
        </p:nvSpPr>
        <p:spPr>
          <a:xfrm>
            <a:off x="9750665" y="6140405"/>
            <a:ext cx="1966921"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Besøksadresse: </a:t>
            </a:r>
            <a:r>
              <a:rPr lang="nb-NO" sz="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Brynsalléen</a:t>
            </a: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 0667 Oslo post@kvintblendex.no </a:t>
            </a:r>
            <a:br>
              <a:rPr lang="nb-NO"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kvintblendex.no</a:t>
            </a: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15" name="Bilde 14" descr="Et bilde som inneholder Elektronisk anordning, duppeditt, elektronikk, fjernkontroll&#10;&#10;Automatisk generert beskrivelse">
            <a:extLst>
              <a:ext uri="{FF2B5EF4-FFF2-40B4-BE49-F238E27FC236}">
                <a16:creationId xmlns:a16="http://schemas.microsoft.com/office/drawing/2014/main" id="{32D8001E-63F8-5F90-FA9D-C1E308CB1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9512" y="3062809"/>
            <a:ext cx="685801" cy="914401"/>
          </a:xfrm>
          <a:prstGeom prst="rect">
            <a:avLst/>
          </a:prstGeom>
        </p:spPr>
      </p:pic>
      <p:pic>
        <p:nvPicPr>
          <p:cNvPr id="14" name="Bilde 13">
            <a:extLst>
              <a:ext uri="{FF2B5EF4-FFF2-40B4-BE49-F238E27FC236}">
                <a16:creationId xmlns:a16="http://schemas.microsoft.com/office/drawing/2014/main" id="{3282DBAA-3549-2AB2-3067-5C2F3A43AC5B}"/>
              </a:ext>
            </a:extLst>
          </p:cNvPr>
          <p:cNvPicPr>
            <a:picLocks noChangeAspect="1"/>
          </p:cNvPicPr>
          <p:nvPr/>
        </p:nvPicPr>
        <p:blipFill>
          <a:blip r:embed="rId5"/>
          <a:stretch>
            <a:fillRect/>
          </a:stretch>
        </p:blipFill>
        <p:spPr>
          <a:xfrm>
            <a:off x="7371085" y="4288504"/>
            <a:ext cx="969234" cy="1015589"/>
          </a:xfrm>
          <a:prstGeom prst="rect">
            <a:avLst/>
          </a:prstGeom>
        </p:spPr>
      </p:pic>
      <p:pic>
        <p:nvPicPr>
          <p:cNvPr id="17" name="Bilde 16">
            <a:extLst>
              <a:ext uri="{FF2B5EF4-FFF2-40B4-BE49-F238E27FC236}">
                <a16:creationId xmlns:a16="http://schemas.microsoft.com/office/drawing/2014/main" id="{1F2A2043-2109-1206-C39C-24A68BDB761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Lst>
          </a:blip>
          <a:stretch>
            <a:fillRect/>
          </a:stretch>
        </p:blipFill>
        <p:spPr>
          <a:xfrm>
            <a:off x="6950358" y="1207291"/>
            <a:ext cx="1629768" cy="1271528"/>
          </a:xfrm>
          <a:prstGeom prst="rect">
            <a:avLst/>
          </a:prstGeom>
        </p:spPr>
      </p:pic>
      <p:pic>
        <p:nvPicPr>
          <p:cNvPr id="2" name="Bilde 1">
            <a:extLst>
              <a:ext uri="{FF2B5EF4-FFF2-40B4-BE49-F238E27FC236}">
                <a16:creationId xmlns:a16="http://schemas.microsoft.com/office/drawing/2014/main" id="{193108ED-4088-1B4B-93FF-537F52313597}"/>
              </a:ext>
            </a:extLst>
          </p:cNvPr>
          <p:cNvPicPr>
            <a:picLocks noChangeAspect="1"/>
          </p:cNvPicPr>
          <p:nvPr/>
        </p:nvPicPr>
        <p:blipFill>
          <a:blip r:embed="rId8"/>
          <a:stretch>
            <a:fillRect/>
          </a:stretch>
        </p:blipFill>
        <p:spPr>
          <a:xfrm>
            <a:off x="1269384" y="3539059"/>
            <a:ext cx="3946069" cy="3225152"/>
          </a:xfrm>
          <a:prstGeom prst="rect">
            <a:avLst/>
          </a:prstGeom>
        </p:spPr>
      </p:pic>
      <p:pic>
        <p:nvPicPr>
          <p:cNvPr id="4" name="Bilde 3">
            <a:extLst>
              <a:ext uri="{FF2B5EF4-FFF2-40B4-BE49-F238E27FC236}">
                <a16:creationId xmlns:a16="http://schemas.microsoft.com/office/drawing/2014/main" id="{EC2D1887-89FC-ADEB-489F-5B790220EE8D}"/>
              </a:ext>
            </a:extLst>
          </p:cNvPr>
          <p:cNvPicPr>
            <a:picLocks noChangeAspect="1"/>
          </p:cNvPicPr>
          <p:nvPr/>
        </p:nvPicPr>
        <p:blipFill>
          <a:blip r:embed="rId9"/>
          <a:stretch>
            <a:fillRect/>
          </a:stretch>
        </p:blipFill>
        <p:spPr>
          <a:xfrm>
            <a:off x="10231267" y="730561"/>
            <a:ext cx="1210881" cy="3215516"/>
          </a:xfrm>
          <a:prstGeom prst="rect">
            <a:avLst/>
          </a:prstGeom>
        </p:spPr>
      </p:pic>
      <p:sp>
        <p:nvSpPr>
          <p:cNvPr id="7" name="Pladsholder til indhold 2">
            <a:extLst>
              <a:ext uri="{FF2B5EF4-FFF2-40B4-BE49-F238E27FC236}">
                <a16:creationId xmlns:a16="http://schemas.microsoft.com/office/drawing/2014/main" id="{F5AA1010-753B-EAAB-095A-7299B61AE59A}"/>
              </a:ext>
            </a:extLst>
          </p:cNvPr>
          <p:cNvSpPr txBox="1">
            <a:spLocks/>
          </p:cNvSpPr>
          <p:nvPr/>
        </p:nvSpPr>
        <p:spPr>
          <a:xfrm>
            <a:off x="5398770" y="5700084"/>
            <a:ext cx="4964866" cy="12075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br>
              <a:rPr lang="da-DK" sz="1200" dirty="0">
                <a:solidFill>
                  <a:schemeClr val="bg1"/>
                </a:solidFill>
              </a:rPr>
            </a:br>
            <a:r>
              <a:rPr lang="da-DK" sz="1200" dirty="0">
                <a:solidFill>
                  <a:schemeClr val="bg1"/>
                </a:solidFill>
              </a:rPr>
              <a:t>Referanseprosjekter finnes også på hjemmesiden vår:</a:t>
            </a:r>
            <a:br>
              <a:rPr lang="da-DK" sz="1200" dirty="0">
                <a:solidFill>
                  <a:schemeClr val="bg1"/>
                </a:solidFill>
              </a:rPr>
            </a:br>
            <a:r>
              <a:rPr lang="da-DK" sz="1200" dirty="0">
                <a:solidFill>
                  <a:schemeClr val="bg1"/>
                </a:solidFill>
                <a:hlinkClick r:id="rId10"/>
              </a:rPr>
              <a:t>https://kvintblendex.no/caser/vollebek/</a:t>
            </a:r>
            <a:br>
              <a:rPr lang="da-DK" sz="1200" dirty="0">
                <a:solidFill>
                  <a:schemeClr val="bg1"/>
                </a:solidFill>
              </a:rPr>
            </a:br>
            <a:r>
              <a:rPr lang="da-DK" sz="1200" dirty="0">
                <a:solidFill>
                  <a:schemeClr val="bg1"/>
                </a:solidFill>
                <a:hlinkClick r:id="rId11"/>
              </a:rPr>
              <a:t>https://kvintblendex.no/caser/kaldnes-beddingen/</a:t>
            </a:r>
            <a:endParaRPr lang="da-DK" sz="1200" dirty="0">
              <a:solidFill>
                <a:schemeClr val="bg1"/>
              </a:solidFill>
            </a:endParaRPr>
          </a:p>
          <a:p>
            <a:pPr algn="l">
              <a:lnSpc>
                <a:spcPct val="100000"/>
              </a:lnSpc>
            </a:pPr>
            <a:endParaRPr lang="da-DK" sz="1000" dirty="0">
              <a:solidFill>
                <a:schemeClr val="bg1"/>
              </a:solidFill>
            </a:endParaRP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spTree>
    <p:extLst>
      <p:ext uri="{BB962C8B-B14F-4D97-AF65-F5344CB8AC3E}">
        <p14:creationId xmlns:p14="http://schemas.microsoft.com/office/powerpoint/2010/main" val="330296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p:cNvGraphicFramePr>
            <a:graphicFrameLocks noGrp="1"/>
          </p:cNvGraphicFramePr>
          <p:nvPr>
            <p:extLst>
              <p:ext uri="{D42A27DB-BD31-4B8C-83A1-F6EECF244321}">
                <p14:modId xmlns:p14="http://schemas.microsoft.com/office/powerpoint/2010/main" val="4011767631"/>
              </p:ext>
            </p:extLst>
          </p:nvPr>
        </p:nvGraphicFramePr>
        <p:xfrm>
          <a:off x="4250611" y="0"/>
          <a:ext cx="5969713" cy="6858000"/>
        </p:xfrm>
        <a:graphic>
          <a:graphicData uri="http://schemas.openxmlformats.org/drawingml/2006/table">
            <a:tbl>
              <a:tblPr firstRow="1" bandRow="1">
                <a:tableStyleId>{5C22544A-7EE6-4342-B048-85BDC9FD1C3A}</a:tableStyleId>
              </a:tblPr>
              <a:tblGrid>
                <a:gridCol w="5969713">
                  <a:extLst>
                    <a:ext uri="{9D8B030D-6E8A-4147-A177-3AD203B41FA5}">
                      <a16:colId xmlns:a16="http://schemas.microsoft.com/office/drawing/2014/main" val="20000"/>
                    </a:ext>
                  </a:extLst>
                </a:gridCol>
              </a:tblGrid>
              <a:tr h="685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ln>
                          <a:solidFill>
                            <a:schemeClr val="tx1"/>
                          </a:solidFill>
                        </a:ln>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5" name="Pladsholder til indhold 2"/>
          <p:cNvSpPr txBox="1">
            <a:spLocks/>
          </p:cNvSpPr>
          <p:nvPr/>
        </p:nvSpPr>
        <p:spPr>
          <a:xfrm>
            <a:off x="5026128" y="2220554"/>
            <a:ext cx="6431738" cy="2985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50000"/>
              </a:lnSpc>
            </a:pPr>
            <a:endParaRPr lang="da-DK" sz="1200" dirty="0">
              <a:solidFill>
                <a:schemeClr val="bg1"/>
              </a:solidFill>
            </a:endParaRPr>
          </a:p>
          <a:p>
            <a:pPr algn="l">
              <a:lnSpc>
                <a:spcPct val="150000"/>
              </a:lnSpc>
            </a:pPr>
            <a:endParaRPr lang="da-DK" sz="1200" dirty="0">
              <a:solidFill>
                <a:schemeClr val="bg1"/>
              </a:solidFill>
            </a:endParaRPr>
          </a:p>
          <a:p>
            <a:pPr algn="l">
              <a:lnSpc>
                <a:spcPct val="100000"/>
              </a:lnSpc>
            </a:pPr>
            <a:br>
              <a:rPr lang="da-DK" sz="1200" dirty="0">
                <a:solidFill>
                  <a:schemeClr val="bg1"/>
                </a:solidFill>
              </a:rPr>
            </a:br>
            <a:endParaRPr lang="da-DK" sz="1200" dirty="0">
              <a:solidFill>
                <a:schemeClr val="bg1"/>
              </a:solidFill>
            </a:endParaRPr>
          </a:p>
          <a:p>
            <a:pPr algn="l">
              <a:lnSpc>
                <a:spcPct val="100000"/>
              </a:lnSpc>
            </a:pPr>
            <a:endParaRPr lang="da-DK" sz="1200" dirty="0">
              <a:solidFill>
                <a:schemeClr val="bg1"/>
              </a:solidFill>
            </a:endParaRPr>
          </a:p>
          <a:p>
            <a:pPr algn="l">
              <a:lnSpc>
                <a:spcPct val="100000"/>
              </a:lnSpc>
            </a:pPr>
            <a:endParaRPr lang="da-DK" sz="1200" dirty="0">
              <a:solidFill>
                <a:schemeClr val="bg1"/>
              </a:solidFill>
            </a:endParaRPr>
          </a:p>
          <a:p>
            <a:pPr algn="l">
              <a:lnSpc>
                <a:spcPct val="150000"/>
              </a:lnSpc>
            </a:pP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3" name="Bilde 2">
            <a:extLst>
              <a:ext uri="{FF2B5EF4-FFF2-40B4-BE49-F238E27FC236}">
                <a16:creationId xmlns:a16="http://schemas.microsoft.com/office/drawing/2014/main" id="{54BFCF6B-A69C-C79C-AADC-E2E8B2DB39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8931" y="5700084"/>
            <a:ext cx="1850390" cy="427355"/>
          </a:xfrm>
          <a:prstGeom prst="rect">
            <a:avLst/>
          </a:prstGeom>
          <a:noFill/>
          <a:ln>
            <a:noFill/>
          </a:ln>
        </p:spPr>
      </p:pic>
      <p:sp>
        <p:nvSpPr>
          <p:cNvPr id="6" name="Pladsholder til indhold 2">
            <a:extLst>
              <a:ext uri="{FF2B5EF4-FFF2-40B4-BE49-F238E27FC236}">
                <a16:creationId xmlns:a16="http://schemas.microsoft.com/office/drawing/2014/main" id="{BCAF17B8-9878-2F56-EB2D-20A1E58D54EC}"/>
              </a:ext>
            </a:extLst>
          </p:cNvPr>
          <p:cNvSpPr txBox="1">
            <a:spLocks/>
          </p:cNvSpPr>
          <p:nvPr/>
        </p:nvSpPr>
        <p:spPr>
          <a:xfrm>
            <a:off x="9750665" y="6140405"/>
            <a:ext cx="1966921" cy="400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Besøksadresse: </a:t>
            </a:r>
            <a:r>
              <a:rPr lang="nb-NO" sz="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Brynsalléen</a:t>
            </a: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 0667 Oslo post@kvintblendex.no </a:t>
            </a:r>
            <a:br>
              <a:rPr lang="nb-NO" sz="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kvintblendex.no</a:t>
            </a: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pic>
        <p:nvPicPr>
          <p:cNvPr id="4" name="Bilde 3">
            <a:extLst>
              <a:ext uri="{FF2B5EF4-FFF2-40B4-BE49-F238E27FC236}">
                <a16:creationId xmlns:a16="http://schemas.microsoft.com/office/drawing/2014/main" id="{60390716-E6CB-AAF5-D6F0-024850173D65}"/>
              </a:ext>
            </a:extLst>
          </p:cNvPr>
          <p:cNvPicPr>
            <a:picLocks noChangeAspect="1"/>
          </p:cNvPicPr>
          <p:nvPr/>
        </p:nvPicPr>
        <p:blipFill rotWithShape="1">
          <a:blip r:embed="rId3"/>
          <a:srcRect l="6506" t="3707" r="5150"/>
          <a:stretch/>
        </p:blipFill>
        <p:spPr>
          <a:xfrm>
            <a:off x="-26798" y="125862"/>
            <a:ext cx="4430318" cy="4506451"/>
          </a:xfrm>
          <a:prstGeom prst="rect">
            <a:avLst/>
          </a:prstGeom>
        </p:spPr>
      </p:pic>
      <p:pic>
        <p:nvPicPr>
          <p:cNvPr id="9" name="Bilde 8">
            <a:extLst>
              <a:ext uri="{FF2B5EF4-FFF2-40B4-BE49-F238E27FC236}">
                <a16:creationId xmlns:a16="http://schemas.microsoft.com/office/drawing/2014/main" id="{FCBBB1FC-A873-3756-5AEB-05B3318879DC}"/>
              </a:ext>
            </a:extLst>
          </p:cNvPr>
          <p:cNvPicPr>
            <a:picLocks noChangeAspect="1"/>
          </p:cNvPicPr>
          <p:nvPr/>
        </p:nvPicPr>
        <p:blipFill>
          <a:blip r:embed="rId4"/>
          <a:stretch>
            <a:fillRect/>
          </a:stretch>
        </p:blipFill>
        <p:spPr>
          <a:xfrm>
            <a:off x="6096000" y="3713524"/>
            <a:ext cx="3438560" cy="2985940"/>
          </a:xfrm>
          <a:prstGeom prst="rect">
            <a:avLst/>
          </a:prstGeom>
        </p:spPr>
      </p:pic>
      <p:pic>
        <p:nvPicPr>
          <p:cNvPr id="11" name="Bilde 10">
            <a:extLst>
              <a:ext uri="{FF2B5EF4-FFF2-40B4-BE49-F238E27FC236}">
                <a16:creationId xmlns:a16="http://schemas.microsoft.com/office/drawing/2014/main" id="{5977268E-D7A7-8767-A09F-367447820E5A}"/>
              </a:ext>
            </a:extLst>
          </p:cNvPr>
          <p:cNvPicPr>
            <a:picLocks noChangeAspect="1"/>
          </p:cNvPicPr>
          <p:nvPr/>
        </p:nvPicPr>
        <p:blipFill rotWithShape="1">
          <a:blip r:embed="rId5"/>
          <a:srcRect l="8615" t="64316"/>
          <a:stretch/>
        </p:blipFill>
        <p:spPr>
          <a:xfrm>
            <a:off x="364694" y="4594607"/>
            <a:ext cx="3482258" cy="1223774"/>
          </a:xfrm>
          <a:prstGeom prst="rect">
            <a:avLst/>
          </a:prstGeom>
        </p:spPr>
      </p:pic>
      <p:sp>
        <p:nvSpPr>
          <p:cNvPr id="12" name="TekstSylinder 11">
            <a:extLst>
              <a:ext uri="{FF2B5EF4-FFF2-40B4-BE49-F238E27FC236}">
                <a16:creationId xmlns:a16="http://schemas.microsoft.com/office/drawing/2014/main" id="{EF700F6B-741C-7D13-DACA-9C9285CDBBC6}"/>
              </a:ext>
            </a:extLst>
          </p:cNvPr>
          <p:cNvSpPr txBox="1"/>
          <p:nvPr/>
        </p:nvSpPr>
        <p:spPr>
          <a:xfrm>
            <a:off x="4619625" y="400050"/>
            <a:ext cx="54483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3600" b="1" dirty="0">
                <a:ln>
                  <a:solidFill>
                    <a:schemeClr val="tx1"/>
                  </a:solidFill>
                </a:ln>
                <a:solidFill>
                  <a:schemeClr val="bg1"/>
                </a:solidFill>
              </a:rPr>
              <a:t>Eksempel – tegning med </a:t>
            </a:r>
            <a:r>
              <a:rPr lang="da-DK" sz="3600" b="1" dirty="0" err="1">
                <a:ln>
                  <a:solidFill>
                    <a:schemeClr val="tx1"/>
                  </a:solidFill>
                </a:ln>
                <a:solidFill>
                  <a:schemeClr val="bg1"/>
                </a:solidFill>
              </a:rPr>
              <a:t>motorplassering</a:t>
            </a:r>
            <a:endParaRPr lang="da-DK" sz="3600" b="1" dirty="0">
              <a:ln>
                <a:solidFill>
                  <a:schemeClr val="tx1"/>
                </a:solidFill>
              </a:ln>
              <a:solidFill>
                <a:schemeClr val="bg1"/>
              </a:solidFill>
            </a:endParaRPr>
          </a:p>
          <a:p>
            <a:endParaRPr lang="da-DK" dirty="0">
              <a:ln>
                <a:solidFill>
                  <a:schemeClr val="tx1"/>
                </a:solidFill>
              </a:ln>
              <a:solidFill>
                <a:schemeClr val="bg1"/>
              </a:solidFill>
            </a:endParaRPr>
          </a:p>
          <a:p>
            <a:r>
              <a:rPr lang="da-DK" sz="1800" dirty="0">
                <a:ln>
                  <a:solidFill>
                    <a:schemeClr val="tx1"/>
                  </a:solidFill>
                </a:ln>
                <a:solidFill>
                  <a:schemeClr val="bg1"/>
                </a:solidFill>
              </a:rPr>
              <a:t>Vi leverer </a:t>
            </a:r>
            <a:r>
              <a:rPr lang="nb-NO" sz="1800" dirty="0">
                <a:ln>
                  <a:solidFill>
                    <a:schemeClr val="tx1"/>
                  </a:solidFill>
                </a:ln>
                <a:solidFill>
                  <a:schemeClr val="bg1"/>
                </a:solidFill>
              </a:rPr>
              <a:t>informasjon av leveransen før montering. Dette kan videreformidles til for eksempel El for tilkobling av strøm. </a:t>
            </a:r>
          </a:p>
          <a:p>
            <a:endParaRPr lang="nb-NO" sz="1800" dirty="0">
              <a:ln>
                <a:solidFill>
                  <a:schemeClr val="tx1"/>
                </a:solidFill>
              </a:ln>
              <a:solidFill>
                <a:schemeClr val="bg1"/>
              </a:solidFill>
            </a:endParaRPr>
          </a:p>
          <a:p>
            <a:r>
              <a:rPr lang="nb-NO" sz="1800" dirty="0">
                <a:ln>
                  <a:solidFill>
                    <a:schemeClr val="tx1"/>
                  </a:solidFill>
                </a:ln>
                <a:solidFill>
                  <a:schemeClr val="bg1"/>
                </a:solidFill>
              </a:rPr>
              <a:t>Plassering av motor, kabelgjennomføring etc. prosjekters av Kvint </a:t>
            </a:r>
            <a:r>
              <a:rPr lang="nb-NO" sz="1800" dirty="0" err="1">
                <a:ln>
                  <a:solidFill>
                    <a:schemeClr val="tx1"/>
                  </a:solidFill>
                </a:ln>
                <a:solidFill>
                  <a:schemeClr val="bg1"/>
                </a:solidFill>
              </a:rPr>
              <a:t>Blendex</a:t>
            </a:r>
            <a:endParaRPr lang="da-DK" sz="1800" dirty="0">
              <a:ln>
                <a:solidFill>
                  <a:schemeClr val="tx1"/>
                </a:solidFill>
              </a:ln>
              <a:solidFill>
                <a:schemeClr val="bg1"/>
              </a:solidFill>
            </a:endParaRPr>
          </a:p>
          <a:p>
            <a:endParaRPr lang="nb-NO" dirty="0"/>
          </a:p>
        </p:txBody>
      </p:sp>
    </p:spTree>
    <p:extLst>
      <p:ext uri="{BB962C8B-B14F-4D97-AF65-F5344CB8AC3E}">
        <p14:creationId xmlns:p14="http://schemas.microsoft.com/office/powerpoint/2010/main" val="241276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4BB98-6B65-45B3-619D-0A1BE0BEA0D1}"/>
            </a:ext>
          </a:extLst>
        </p:cNvPr>
        <p:cNvGrpSpPr/>
        <p:nvPr/>
      </p:nvGrpSpPr>
      <p:grpSpPr>
        <a:xfrm>
          <a:off x="0" y="0"/>
          <a:ext cx="0" cy="0"/>
          <a:chOff x="0" y="0"/>
          <a:chExt cx="0" cy="0"/>
        </a:xfrm>
      </p:grpSpPr>
      <p:pic>
        <p:nvPicPr>
          <p:cNvPr id="2" name="Billede 1">
            <a:extLst>
              <a:ext uri="{FF2B5EF4-FFF2-40B4-BE49-F238E27FC236}">
                <a16:creationId xmlns:a16="http://schemas.microsoft.com/office/drawing/2014/main" id="{EE6F43CC-BF32-F325-C258-E30005654B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38" t="24863" r="31175" b="14011"/>
          <a:stretch/>
        </p:blipFill>
        <p:spPr>
          <a:xfrm>
            <a:off x="-9310" y="-12039"/>
            <a:ext cx="3572436" cy="4025279"/>
          </a:xfrm>
          <a:prstGeom prst="rect">
            <a:avLst/>
          </a:prstGeom>
        </p:spPr>
      </p:pic>
      <p:graphicFrame>
        <p:nvGraphicFramePr>
          <p:cNvPr id="8" name="Tabel 7">
            <a:extLst>
              <a:ext uri="{FF2B5EF4-FFF2-40B4-BE49-F238E27FC236}">
                <a16:creationId xmlns:a16="http://schemas.microsoft.com/office/drawing/2014/main" id="{5D180C29-441B-5877-D0B6-D911F3C7254A}"/>
              </a:ext>
            </a:extLst>
          </p:cNvPr>
          <p:cNvGraphicFramePr>
            <a:graphicFrameLocks noGrp="1"/>
          </p:cNvGraphicFramePr>
          <p:nvPr>
            <p:extLst>
              <p:ext uri="{D42A27DB-BD31-4B8C-83A1-F6EECF244321}">
                <p14:modId xmlns:p14="http://schemas.microsoft.com/office/powerpoint/2010/main" val="2061504834"/>
              </p:ext>
            </p:extLst>
          </p:nvPr>
        </p:nvGraphicFramePr>
        <p:xfrm>
          <a:off x="5219699" y="0"/>
          <a:ext cx="5457538" cy="6858000"/>
        </p:xfrm>
        <a:graphic>
          <a:graphicData uri="http://schemas.openxmlformats.org/drawingml/2006/table">
            <a:tbl>
              <a:tblPr firstRow="1" bandRow="1">
                <a:tableStyleId>{5C22544A-7EE6-4342-B048-85BDC9FD1C3A}</a:tableStyleId>
              </a:tblPr>
              <a:tblGrid>
                <a:gridCol w="5457538">
                  <a:extLst>
                    <a:ext uri="{9D8B030D-6E8A-4147-A177-3AD203B41FA5}">
                      <a16:colId xmlns:a16="http://schemas.microsoft.com/office/drawing/2014/main" val="20000"/>
                    </a:ext>
                  </a:extLst>
                </a:gridCol>
              </a:tblGrid>
              <a:tr h="6858000">
                <a:tc>
                  <a:txBody>
                    <a:bodyPr/>
                    <a:lstStyle/>
                    <a:p>
                      <a:endParaRPr lang="da-DK" sz="1200" b="0" i="0" kern="1200" dirty="0">
                        <a:solidFill>
                          <a:schemeClr val="lt1"/>
                        </a:solidFill>
                        <a:effectLst/>
                        <a:latin typeface="+mn-lt"/>
                        <a:ea typeface="+mn-ea"/>
                        <a:cs typeface="+mn-cs"/>
                      </a:endParaRPr>
                    </a:p>
                    <a:p>
                      <a:endParaRPr lang="da-DK" sz="1200" b="0" i="0" kern="1200" dirty="0">
                        <a:solidFill>
                          <a:schemeClr val="lt1"/>
                        </a:solidFill>
                        <a:effectLst/>
                        <a:latin typeface="+mn-lt"/>
                        <a:ea typeface="+mn-ea"/>
                        <a:cs typeface="+mn-cs"/>
                      </a:endParaRPr>
                    </a:p>
                    <a:p>
                      <a:endParaRPr lang="da-DK" sz="1200" b="0" i="0" kern="1200" dirty="0">
                        <a:solidFill>
                          <a:schemeClr val="lt1"/>
                        </a:solidFill>
                        <a:effectLst/>
                        <a:latin typeface="+mn-lt"/>
                        <a:ea typeface="+mn-ea"/>
                        <a:cs typeface="+mn-cs"/>
                      </a:endParaRPr>
                    </a:p>
                    <a:p>
                      <a:endParaRPr lang="da-DK" sz="1200" b="0" i="0" kern="1200" dirty="0">
                        <a:solidFill>
                          <a:schemeClr val="lt1"/>
                        </a:solidFill>
                        <a:effectLst/>
                        <a:latin typeface="+mn-lt"/>
                        <a:ea typeface="+mn-ea"/>
                        <a:cs typeface="+mn-cs"/>
                      </a:endParaRPr>
                    </a:p>
                    <a:p>
                      <a:endParaRPr lang="da-DK" sz="1200" b="0" i="0" kern="1200" dirty="0">
                        <a:solidFill>
                          <a:schemeClr val="lt1"/>
                        </a:solidFill>
                        <a:effectLst/>
                        <a:latin typeface="+mn-lt"/>
                        <a:ea typeface="+mn-ea"/>
                        <a:cs typeface="+mn-cs"/>
                      </a:endParaRPr>
                    </a:p>
                    <a:p>
                      <a:endParaRPr lang="da-DK" sz="1200" b="0" i="0" kern="1200" dirty="0">
                        <a:solidFill>
                          <a:schemeClr val="lt1"/>
                        </a:solidFill>
                        <a:effectLst/>
                        <a:latin typeface="+mn-lt"/>
                        <a:ea typeface="+mn-ea"/>
                        <a:cs typeface="+mn-cs"/>
                      </a:endParaRPr>
                    </a:p>
                    <a:p>
                      <a:r>
                        <a:rPr lang="da-DK" sz="1200" b="0" i="0" kern="1200" dirty="0">
                          <a:solidFill>
                            <a:schemeClr val="lt1"/>
                          </a:solidFill>
                          <a:effectLst/>
                          <a:latin typeface="+mn-lt"/>
                          <a:ea typeface="+mn-ea"/>
                          <a:cs typeface="+mn-cs"/>
                        </a:rPr>
                        <a:t>Om oss – KvintBlendex AS</a:t>
                      </a:r>
                    </a:p>
                    <a:p>
                      <a:endParaRPr lang="da-DK" sz="1200" b="0" i="0" kern="1200" dirty="0">
                        <a:solidFill>
                          <a:schemeClr val="lt1"/>
                        </a:solidFill>
                        <a:effectLst/>
                        <a:latin typeface="+mn-lt"/>
                        <a:ea typeface="+mn-ea"/>
                        <a:cs typeface="+mn-cs"/>
                      </a:endParaRPr>
                    </a:p>
                    <a:p>
                      <a:endParaRPr lang="da-DK" sz="1200" b="0" i="0" kern="1200" dirty="0">
                        <a:solidFill>
                          <a:schemeClr val="lt1"/>
                        </a:solidFill>
                        <a:effectLst/>
                        <a:latin typeface="+mn-lt"/>
                        <a:ea typeface="+mn-ea"/>
                        <a:cs typeface="+mn-cs"/>
                      </a:endParaRPr>
                    </a:p>
                    <a:p>
                      <a:r>
                        <a:rPr lang="da-DK" sz="1200" b="0" i="0" kern="1200" dirty="0">
                          <a:solidFill>
                            <a:schemeClr val="lt1"/>
                          </a:solidFill>
                          <a:effectLst/>
                          <a:latin typeface="+mn-lt"/>
                          <a:ea typeface="+mn-ea"/>
                          <a:cs typeface="+mn-cs"/>
                        </a:rPr>
                        <a:t>KvintBlendex har mange års erfaring innenfor alt av inn- og utvendig solskjerming, gardiner, mørklegging, folie og akustiske løsninger.</a:t>
                      </a:r>
                    </a:p>
                    <a:p>
                      <a:endParaRPr lang="da-DK" sz="1200" b="0" i="0" kern="1200" dirty="0">
                        <a:solidFill>
                          <a:schemeClr val="lt1"/>
                        </a:solidFill>
                        <a:effectLst/>
                        <a:latin typeface="+mn-lt"/>
                        <a:ea typeface="+mn-ea"/>
                        <a:cs typeface="+mn-cs"/>
                      </a:endParaRPr>
                    </a:p>
                    <a:p>
                      <a:r>
                        <a:rPr lang="nb-NO" sz="1200" b="0" i="0" kern="1200" dirty="0">
                          <a:solidFill>
                            <a:schemeClr val="lt1"/>
                          </a:solidFill>
                          <a:effectLst/>
                          <a:latin typeface="+mn-lt"/>
                          <a:ea typeface="+mn-ea"/>
                          <a:cs typeface="+mn-cs"/>
                        </a:rPr>
                        <a:t>Vi leverer solskjerming, gardiner og mørklegging til små og store prosjekter, til firmaer, offentlige bygg og private kunder.</a:t>
                      </a:r>
                    </a:p>
                    <a:p>
                      <a:br>
                        <a:rPr lang="nb-NO" sz="1200" b="0" i="0" kern="1200" dirty="0">
                          <a:solidFill>
                            <a:schemeClr val="lt1"/>
                          </a:solidFill>
                          <a:effectLst/>
                          <a:latin typeface="+mn-lt"/>
                          <a:ea typeface="+mn-ea"/>
                          <a:cs typeface="+mn-cs"/>
                        </a:rPr>
                      </a:br>
                      <a:r>
                        <a:rPr lang="nb-NO" sz="1200" b="0" i="0" kern="1200" dirty="0">
                          <a:solidFill>
                            <a:schemeClr val="lt1"/>
                          </a:solidFill>
                          <a:effectLst/>
                          <a:latin typeface="+mn-lt"/>
                          <a:ea typeface="+mn-ea"/>
                          <a:cs typeface="+mn-cs"/>
                        </a:rPr>
                        <a:t>Vi leverer screens til bedriftens nye hovedkontor, persienner til soverommet, gardiner til pleiehjemmet, mørklegging til universitetets auditorier og forskjellige gardinløsninger til den nybygde villaen. Uansett prosjektets art og størrelse finner du en profesjonell samarbeidspartner og rådgiver i </a:t>
                      </a:r>
                      <a:r>
                        <a:rPr lang="nb-NO" sz="1200" b="0" i="0" kern="1200" dirty="0" err="1">
                          <a:solidFill>
                            <a:schemeClr val="lt1"/>
                          </a:solidFill>
                          <a:effectLst/>
                          <a:latin typeface="+mn-lt"/>
                          <a:ea typeface="+mn-ea"/>
                          <a:cs typeface="+mn-cs"/>
                        </a:rPr>
                        <a:t>KvintBlendex</a:t>
                      </a:r>
                      <a:r>
                        <a:rPr lang="nb-NO" sz="1200" b="0" i="0" kern="1200" dirty="0">
                          <a:solidFill>
                            <a:schemeClr val="lt1"/>
                          </a:solidFill>
                          <a:effectLst/>
                          <a:latin typeface="+mn-lt"/>
                          <a:ea typeface="+mn-ea"/>
                          <a:cs typeface="+mn-cs"/>
                        </a:rPr>
                        <a:t>.</a:t>
                      </a:r>
                      <a:endParaRPr lang="da-DK" sz="1200" b="0" i="0" kern="1200" dirty="0">
                        <a:solidFill>
                          <a:schemeClr val="lt1"/>
                        </a:solidFill>
                        <a:effectLst/>
                        <a:latin typeface="+mn-lt"/>
                        <a:ea typeface="+mn-ea"/>
                        <a:cs typeface="+mn-cs"/>
                      </a:endParaRPr>
                    </a:p>
                    <a:p>
                      <a:endParaRPr lang="da-DK" sz="1200" b="0" i="0" kern="1200" dirty="0">
                        <a:solidFill>
                          <a:schemeClr val="lt1"/>
                        </a:solidFill>
                        <a:effectLst/>
                        <a:latin typeface="+mn-lt"/>
                        <a:ea typeface="+mn-ea"/>
                        <a:cs typeface="+mn-cs"/>
                      </a:endParaRPr>
                    </a:p>
                    <a:p>
                      <a:pPr marL="0" algn="l" defTabSz="914400" rtl="0" eaLnBrk="1" latinLnBrk="0" hangingPunct="1"/>
                      <a:r>
                        <a:rPr lang="nb-NO" sz="1200" b="0" i="0" kern="1200" dirty="0">
                          <a:solidFill>
                            <a:schemeClr val="lt1"/>
                          </a:solidFill>
                          <a:effectLst/>
                          <a:latin typeface="+mn-lt"/>
                          <a:ea typeface="+mn-ea"/>
                          <a:cs typeface="+mn-cs"/>
                        </a:rPr>
                        <a:t>Vi har våre egne montasjeteknikere, og produksjonen foregår på egen fabrikk og systue. Derfor har vi kort leveringstid.  </a:t>
                      </a:r>
                    </a:p>
                    <a:p>
                      <a:pPr marL="0" algn="l" defTabSz="914400" rtl="0" eaLnBrk="1" latinLnBrk="0" hangingPunct="1"/>
                      <a:r>
                        <a:rPr lang="nb-NO" sz="1200" b="0" i="0" kern="1200" dirty="0">
                          <a:solidFill>
                            <a:schemeClr val="lt1"/>
                          </a:solidFill>
                          <a:effectLst/>
                          <a:latin typeface="+mn-lt"/>
                          <a:ea typeface="+mn-ea"/>
                          <a:cs typeface="+mn-cs"/>
                        </a:rPr>
                        <a:t>Vi er et team med sterk ekspertise innen vårt fag, og vi jobber hardt for å skape en god balanse mellom kvalitetskrav, miljøhensyn og bedriftens økonomi. Vi arbeider med å minske vår påvirkning av miljøet. Vi er alltid oppdatert på trender og nyheter, og våre produkter har lang levetid. </a:t>
                      </a:r>
                    </a:p>
                    <a:p>
                      <a:pPr marL="0" algn="l" defTabSz="914400" rtl="0" eaLnBrk="1" latinLnBrk="0" hangingPunct="1"/>
                      <a:endParaRPr lang="nb-NO" sz="1200" b="0" i="0" kern="1200" dirty="0">
                        <a:solidFill>
                          <a:schemeClr val="lt1"/>
                        </a:solidFill>
                        <a:effectLst/>
                        <a:latin typeface="+mn-lt"/>
                        <a:ea typeface="+mn-ea"/>
                        <a:cs typeface="+mn-cs"/>
                      </a:endParaRPr>
                    </a:p>
                    <a:p>
                      <a:pPr marL="0" algn="l" defTabSz="914400" rtl="0" eaLnBrk="1" latinLnBrk="0" hangingPunct="1"/>
                      <a:r>
                        <a:rPr lang="nb-NO" sz="1200" b="0" i="0" kern="1200" dirty="0" err="1">
                          <a:solidFill>
                            <a:schemeClr val="lt1"/>
                          </a:solidFill>
                          <a:effectLst/>
                          <a:latin typeface="+mn-lt"/>
                          <a:ea typeface="+mn-ea"/>
                          <a:cs typeface="+mn-cs"/>
                        </a:rPr>
                        <a:t>KvintBlendex</a:t>
                      </a:r>
                      <a:r>
                        <a:rPr lang="nb-NO" sz="1200" b="0" i="0" kern="1200" dirty="0">
                          <a:solidFill>
                            <a:schemeClr val="lt1"/>
                          </a:solidFill>
                          <a:effectLst/>
                          <a:latin typeface="+mn-lt"/>
                          <a:ea typeface="+mn-ea"/>
                          <a:cs typeface="+mn-cs"/>
                        </a:rPr>
                        <a:t> er en del av danske </a:t>
                      </a:r>
                      <a:r>
                        <a:rPr lang="nb-NO" sz="1200" b="0" i="0" kern="1200" dirty="0">
                          <a:solidFill>
                            <a:schemeClr val="lt1"/>
                          </a:solidFill>
                          <a:effectLst/>
                          <a:latin typeface="+mn-lt"/>
                          <a:ea typeface="+mn-ea"/>
                          <a:cs typeface="+mn-cs"/>
                          <a:hlinkClick r:id="rId3" tooltip="Opens internal link in current window">
                            <a:extLst>
                              <a:ext uri="{A12FA001-AC4F-418D-AE19-62706E023703}">
                                <ahyp:hlinkClr xmlns:ahyp="http://schemas.microsoft.com/office/drawing/2018/hyperlinkcolor" val="tx"/>
                              </a:ext>
                            </a:extLst>
                          </a:hlinkClick>
                        </a:rPr>
                        <a:t>Fischer Group</a:t>
                      </a:r>
                      <a:r>
                        <a:rPr lang="nb-NO" sz="1200" b="0" i="0" kern="1200" dirty="0">
                          <a:solidFill>
                            <a:schemeClr val="lt1"/>
                          </a:solidFill>
                          <a:effectLst/>
                          <a:latin typeface="+mn-lt"/>
                          <a:ea typeface="+mn-ea"/>
                          <a:cs typeface="+mn-cs"/>
                        </a:rPr>
                        <a:t>.</a:t>
                      </a:r>
                    </a:p>
                    <a:p>
                      <a:endParaRPr lang="nb-NO" sz="1200" b="0" i="0" kern="1200" dirty="0">
                        <a:solidFill>
                          <a:schemeClr val="lt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5" name="Pladsholder til indhold 2">
            <a:extLst>
              <a:ext uri="{FF2B5EF4-FFF2-40B4-BE49-F238E27FC236}">
                <a16:creationId xmlns:a16="http://schemas.microsoft.com/office/drawing/2014/main" id="{1D29C5D3-D5B8-7183-6E98-71A2BA71BF96}"/>
              </a:ext>
            </a:extLst>
          </p:cNvPr>
          <p:cNvSpPr txBox="1">
            <a:spLocks/>
          </p:cNvSpPr>
          <p:nvPr/>
        </p:nvSpPr>
        <p:spPr>
          <a:xfrm>
            <a:off x="4763655" y="1564482"/>
            <a:ext cx="6431738" cy="24487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sp>
        <p:nvSpPr>
          <p:cNvPr id="3" name="Pladsholder til indhold 2">
            <a:extLst>
              <a:ext uri="{FF2B5EF4-FFF2-40B4-BE49-F238E27FC236}">
                <a16:creationId xmlns:a16="http://schemas.microsoft.com/office/drawing/2014/main" id="{A72FDFE7-08A8-790A-0357-C659CBC87207}"/>
              </a:ext>
            </a:extLst>
          </p:cNvPr>
          <p:cNvSpPr txBox="1">
            <a:spLocks/>
          </p:cNvSpPr>
          <p:nvPr/>
        </p:nvSpPr>
        <p:spPr>
          <a:xfrm>
            <a:off x="1633347" y="6340666"/>
            <a:ext cx="7488856" cy="7247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pP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Besøksadresse: </a:t>
            </a:r>
            <a:r>
              <a:rPr lang="nb-NO"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Brynsalléen</a:t>
            </a:r>
            <a:r>
              <a:rPr lang="nb-NO"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 0667 Oslo | post@kvintblendex.no | 23 00 51 50 | kvintblendex.no</a:t>
            </a:r>
            <a:br>
              <a:rPr lang="da-DK" sz="1200" dirty="0">
                <a:solidFill>
                  <a:schemeClr val="bg1"/>
                </a:solidFill>
              </a:rPr>
            </a:br>
            <a:endParaRPr lang="da-DK" sz="1200" dirty="0">
              <a:solidFill>
                <a:schemeClr val="bg1"/>
              </a:solidFill>
            </a:endParaRPr>
          </a:p>
          <a:p>
            <a:pPr algn="l">
              <a:lnSpc>
                <a:spcPct val="150000"/>
              </a:lnSpc>
            </a:pPr>
            <a:endParaRPr lang="da-DK" sz="1800" dirty="0">
              <a:solidFill>
                <a:schemeClr val="bg1"/>
              </a:solidFill>
            </a:endParaRPr>
          </a:p>
          <a:p>
            <a:pPr algn="l"/>
            <a:endParaRPr lang="da-DK" sz="1800" dirty="0">
              <a:solidFill>
                <a:schemeClr val="bg1"/>
              </a:solidFill>
            </a:endParaRPr>
          </a:p>
        </p:txBody>
      </p:sp>
    </p:spTree>
    <p:extLst>
      <p:ext uri="{BB962C8B-B14F-4D97-AF65-F5344CB8AC3E}">
        <p14:creationId xmlns:p14="http://schemas.microsoft.com/office/powerpoint/2010/main" val="202464616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C2BF2874F57540A52E8E4308BC7021" ma:contentTypeVersion="15" ma:contentTypeDescription="Opret et nyt dokument." ma:contentTypeScope="" ma:versionID="6ef99ed29e388eb23a64e0399b26ff5a">
  <xsd:schema xmlns:xsd="http://www.w3.org/2001/XMLSchema" xmlns:xs="http://www.w3.org/2001/XMLSchema" xmlns:p="http://schemas.microsoft.com/office/2006/metadata/properties" xmlns:ns2="9b88a403-ddf4-44dc-8358-8162b22767bf" xmlns:ns3="9c8845d0-e077-4316-b23d-f9a72f993113" targetNamespace="http://schemas.microsoft.com/office/2006/metadata/properties" ma:root="true" ma:fieldsID="3c583b1c3b840c33e1090e8e8c1c42db" ns2:_="" ns3:_="">
    <xsd:import namespace="9b88a403-ddf4-44dc-8358-8162b22767bf"/>
    <xsd:import namespace="9c8845d0-e077-4316-b23d-f9a72f9931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8a403-ddf4-44dc-8358-8162b2276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a970709a-9051-41ca-bd5a-e2352b7c4b7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8845d0-e077-4316-b23d-f9a72f99311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59f2ec51-93c4-41e0-ae2d-2cfded92e205}" ma:internalName="TaxCatchAll" ma:showField="CatchAllData" ma:web="9c8845d0-e077-4316-b23d-f9a72f9931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88a403-ddf4-44dc-8358-8162b22767bf">
      <Terms xmlns="http://schemas.microsoft.com/office/infopath/2007/PartnerControls"/>
    </lcf76f155ced4ddcb4097134ff3c332f>
    <TaxCatchAll xmlns="9c8845d0-e077-4316-b23d-f9a72f993113" xsi:nil="true"/>
  </documentManagement>
</p:properties>
</file>

<file path=customXml/itemProps1.xml><?xml version="1.0" encoding="utf-8"?>
<ds:datastoreItem xmlns:ds="http://schemas.openxmlformats.org/officeDocument/2006/customXml" ds:itemID="{A7173B93-3B62-4C57-822F-A6A6E9006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8a403-ddf4-44dc-8358-8162b22767bf"/>
    <ds:schemaRef ds:uri="9c8845d0-e077-4316-b23d-f9a72f9931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1EF722-B6CA-44CA-9340-6C5CE679F6D7}">
  <ds:schemaRefs>
    <ds:schemaRef ds:uri="http://schemas.microsoft.com/sharepoint/v3/contenttype/forms"/>
  </ds:schemaRefs>
</ds:datastoreItem>
</file>

<file path=customXml/itemProps3.xml><?xml version="1.0" encoding="utf-8"?>
<ds:datastoreItem xmlns:ds="http://schemas.openxmlformats.org/officeDocument/2006/customXml" ds:itemID="{F37EF7E8-A31F-4DE7-8972-A72DD2612D59}">
  <ds:schemaRefs>
    <ds:schemaRef ds:uri="http://schemas.microsoft.com/office/2006/metadata/properties"/>
    <ds:schemaRef ds:uri="http://schemas.microsoft.com/office/infopath/2007/PartnerControls"/>
    <ds:schemaRef ds:uri="9b88a403-ddf4-44dc-8358-8162b22767bf"/>
    <ds:schemaRef ds:uri="9c8845d0-e077-4316-b23d-f9a72f993113"/>
  </ds:schemaRefs>
</ds:datastoreItem>
</file>

<file path=docProps/app.xml><?xml version="1.0" encoding="utf-8"?>
<Properties xmlns="http://schemas.openxmlformats.org/officeDocument/2006/extended-properties" xmlns:vt="http://schemas.openxmlformats.org/officeDocument/2006/docPropsVTypes">
  <TotalTime>1457</TotalTime>
  <Words>673</Words>
  <Application>Microsoft Office PowerPoint</Application>
  <PresentationFormat>Widescreen</PresentationFormat>
  <Paragraphs>122</Paragraphs>
  <Slides>7</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vt:i4>
      </vt:variant>
    </vt:vector>
  </HeadingPairs>
  <TitlesOfParts>
    <vt:vector size="12" baseType="lpstr">
      <vt:lpstr>Arial</vt:lpstr>
      <vt:lpstr>Calibri</vt:lpstr>
      <vt:lpstr>Calibri Light</vt:lpstr>
      <vt:lpstr>Swis721 Lt BT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Overgaard</dc:creator>
  <cp:lastModifiedBy>Christian Carlsen</cp:lastModifiedBy>
  <cp:revision>42</cp:revision>
  <dcterms:created xsi:type="dcterms:W3CDTF">2016-10-18T12:34:18Z</dcterms:created>
  <dcterms:modified xsi:type="dcterms:W3CDTF">2024-04-23T14:05:59Z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0x010100A5C2BF2874F57540A52E8E4308BC7021</vt:lpwstr>
  </property>
  <property fmtid="{D5CDD505-2E9C-101B-9397-08002B2CF9AE}" pid="3" name="Order">
    <vt:r8>16076600</vt:r8>
  </property>
  <property fmtid="{D5CDD505-2E9C-101B-9397-08002B2CF9AE}" pid="4" name="MediaServiceImageTags">
    <vt:lpwstr/>
  </property>
</Properties>
</file>